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64"/>
  </p:notesMasterIdLst>
  <p:sldIdLst>
    <p:sldId id="265" r:id="rId6"/>
    <p:sldId id="271" r:id="rId7"/>
    <p:sldId id="2147377971" r:id="rId8"/>
    <p:sldId id="2147377972" r:id="rId9"/>
    <p:sldId id="2147378023" r:id="rId10"/>
    <p:sldId id="2147378011" r:id="rId11"/>
    <p:sldId id="2147377980" r:id="rId12"/>
    <p:sldId id="2147378005" r:id="rId13"/>
    <p:sldId id="2147377983" r:id="rId14"/>
    <p:sldId id="2147377982" r:id="rId15"/>
    <p:sldId id="285" r:id="rId16"/>
    <p:sldId id="2147377984" r:id="rId17"/>
    <p:sldId id="2147378001" r:id="rId18"/>
    <p:sldId id="2147378025" r:id="rId19"/>
    <p:sldId id="263" r:id="rId20"/>
    <p:sldId id="261" r:id="rId21"/>
    <p:sldId id="273" r:id="rId22"/>
    <p:sldId id="2147378007" r:id="rId23"/>
    <p:sldId id="2147378019" r:id="rId24"/>
    <p:sldId id="2147377981" r:id="rId25"/>
    <p:sldId id="2147378017" r:id="rId26"/>
    <p:sldId id="2147377985" r:id="rId27"/>
    <p:sldId id="312" r:id="rId28"/>
    <p:sldId id="2147377987" r:id="rId29"/>
    <p:sldId id="2147378004" r:id="rId30"/>
    <p:sldId id="338" r:id="rId31"/>
    <p:sldId id="2147378018" r:id="rId32"/>
    <p:sldId id="2147378008" r:id="rId33"/>
    <p:sldId id="266" r:id="rId34"/>
    <p:sldId id="2147378020" r:id="rId35"/>
    <p:sldId id="2147378000" r:id="rId36"/>
    <p:sldId id="332" r:id="rId37"/>
    <p:sldId id="264" r:id="rId38"/>
    <p:sldId id="2147378021" r:id="rId39"/>
    <p:sldId id="333" r:id="rId40"/>
    <p:sldId id="286" r:id="rId41"/>
    <p:sldId id="281" r:id="rId42"/>
    <p:sldId id="2147377957" r:id="rId43"/>
    <p:sldId id="316" r:id="rId44"/>
    <p:sldId id="2147377973" r:id="rId45"/>
    <p:sldId id="2147377988" r:id="rId46"/>
    <p:sldId id="2147378014" r:id="rId47"/>
    <p:sldId id="2147378022" r:id="rId48"/>
    <p:sldId id="275" r:id="rId49"/>
    <p:sldId id="566" r:id="rId50"/>
    <p:sldId id="2147377976" r:id="rId51"/>
    <p:sldId id="302" r:id="rId52"/>
    <p:sldId id="2147377998" r:id="rId53"/>
    <p:sldId id="2147377999" r:id="rId54"/>
    <p:sldId id="2147377997" r:id="rId55"/>
    <p:sldId id="2147377979" r:id="rId56"/>
    <p:sldId id="2147377996" r:id="rId57"/>
    <p:sldId id="2147378013" r:id="rId58"/>
    <p:sldId id="2147377995" r:id="rId59"/>
    <p:sldId id="2147377994" r:id="rId60"/>
    <p:sldId id="2147377974" r:id="rId61"/>
    <p:sldId id="2147377993" r:id="rId62"/>
    <p:sldId id="2147377975" r:id="rId6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  <a:srgbClr val="165559"/>
    <a:srgbClr val="1B588F"/>
    <a:srgbClr val="404040"/>
    <a:srgbClr val="ED7D31"/>
    <a:srgbClr val="6D4E36"/>
    <a:srgbClr val="FFFFFF"/>
    <a:srgbClr val="7A9BD5"/>
    <a:srgbClr val="80C18E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BDCD58-87A2-4C82-AFF4-945503F851D1}" v="1" dt="2022-11-03T14:11:11.6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llemlayout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FD4443E-F989-4FC4-A0C8-D5A2AF1F390B}" styleName="Mørkt layout 1 - Markering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s Naur" userId="9e5d06c1-12db-47a6-9338-7866fb6bd721" providerId="ADAL" clId="{58BDCD58-87A2-4C82-AFF4-945503F851D1}"/>
    <pc:docChg chg="undo custSel addSld delSld modSld">
      <pc:chgData name="Lars Naur" userId="9e5d06c1-12db-47a6-9338-7866fb6bd721" providerId="ADAL" clId="{58BDCD58-87A2-4C82-AFF4-945503F851D1}" dt="2022-11-03T14:12:59.447" v="10" actId="47"/>
      <pc:docMkLst>
        <pc:docMk/>
      </pc:docMkLst>
      <pc:sldChg chg="modSp mod">
        <pc:chgData name="Lars Naur" userId="9e5d06c1-12db-47a6-9338-7866fb6bd721" providerId="ADAL" clId="{58BDCD58-87A2-4C82-AFF4-945503F851D1}" dt="2022-11-03T14:10:56.758" v="4" actId="14100"/>
        <pc:sldMkLst>
          <pc:docMk/>
          <pc:sldMk cId="1648314150" sldId="312"/>
        </pc:sldMkLst>
        <pc:picChg chg="mod">
          <ac:chgData name="Lars Naur" userId="9e5d06c1-12db-47a6-9338-7866fb6bd721" providerId="ADAL" clId="{58BDCD58-87A2-4C82-AFF4-945503F851D1}" dt="2022-11-03T14:10:56.758" v="4" actId="14100"/>
          <ac:picMkLst>
            <pc:docMk/>
            <pc:sldMk cId="1648314150" sldId="312"/>
            <ac:picMk id="3" creationId="{3F3CA7B0-778E-0F03-03CE-BF3B1B2511D2}"/>
          </ac:picMkLst>
        </pc:picChg>
      </pc:sldChg>
      <pc:sldChg chg="del">
        <pc:chgData name="Lars Naur" userId="9e5d06c1-12db-47a6-9338-7866fb6bd721" providerId="ADAL" clId="{58BDCD58-87A2-4C82-AFF4-945503F851D1}" dt="2022-11-03T14:10:41.694" v="1" actId="47"/>
        <pc:sldMkLst>
          <pc:docMk/>
          <pc:sldMk cId="3434421727" sldId="571"/>
        </pc:sldMkLst>
      </pc:sldChg>
      <pc:sldChg chg="del">
        <pc:chgData name="Lars Naur" userId="9e5d06c1-12db-47a6-9338-7866fb6bd721" providerId="ADAL" clId="{58BDCD58-87A2-4C82-AFF4-945503F851D1}" dt="2022-11-03T14:10:17.161" v="0" actId="47"/>
        <pc:sldMkLst>
          <pc:docMk/>
          <pc:sldMk cId="4121868507" sldId="2147378006"/>
        </pc:sldMkLst>
      </pc:sldChg>
      <pc:sldChg chg="delSp add del mod">
        <pc:chgData name="Lars Naur" userId="9e5d06c1-12db-47a6-9338-7866fb6bd721" providerId="ADAL" clId="{58BDCD58-87A2-4C82-AFF4-945503F851D1}" dt="2022-11-03T14:11:49.100" v="8" actId="478"/>
        <pc:sldMkLst>
          <pc:docMk/>
          <pc:sldMk cId="3495851972" sldId="2147378008"/>
        </pc:sldMkLst>
        <pc:picChg chg="del">
          <ac:chgData name="Lars Naur" userId="9e5d06c1-12db-47a6-9338-7866fb6bd721" providerId="ADAL" clId="{58BDCD58-87A2-4C82-AFF4-945503F851D1}" dt="2022-11-03T14:11:49.100" v="8" actId="478"/>
          <ac:picMkLst>
            <pc:docMk/>
            <pc:sldMk cId="3495851972" sldId="2147378008"/>
            <ac:picMk id="5" creationId="{AAC39EAF-676E-5034-2253-8C7EB30886F3}"/>
          </ac:picMkLst>
        </pc:picChg>
      </pc:sldChg>
      <pc:sldChg chg="del">
        <pc:chgData name="Lars Naur" userId="9e5d06c1-12db-47a6-9338-7866fb6bd721" providerId="ADAL" clId="{58BDCD58-87A2-4C82-AFF4-945503F851D1}" dt="2022-11-03T14:11:44.727" v="7" actId="47"/>
        <pc:sldMkLst>
          <pc:docMk/>
          <pc:sldMk cId="324404006" sldId="2147378010"/>
        </pc:sldMkLst>
      </pc:sldChg>
      <pc:sldChg chg="del">
        <pc:chgData name="Lars Naur" userId="9e5d06c1-12db-47a6-9338-7866fb6bd721" providerId="ADAL" clId="{58BDCD58-87A2-4C82-AFF4-945503F851D1}" dt="2022-11-03T14:12:11.969" v="9" actId="47"/>
        <pc:sldMkLst>
          <pc:docMk/>
          <pc:sldMk cId="1901123743" sldId="2147378012"/>
        </pc:sldMkLst>
      </pc:sldChg>
      <pc:sldChg chg="del">
        <pc:chgData name="Lars Naur" userId="9e5d06c1-12db-47a6-9338-7866fb6bd721" providerId="ADAL" clId="{58BDCD58-87A2-4C82-AFF4-945503F851D1}" dt="2022-11-03T14:12:59.447" v="10" actId="47"/>
        <pc:sldMkLst>
          <pc:docMk/>
          <pc:sldMk cId="2870459880" sldId="214737802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jyskenergi-my.sharepoint.com/personal/mae_jyskenergi_dk/Documents/Skrivebord/Direktionsassistance/Bestyrelsesm&#248;der/06-10-22/Antal%20ansatt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jyskenergi-my.sharepoint.com/personal/mae_jyskenergi_dk/Documents/Skrivebord/El%20og%20gas%20prise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jyskenergi-my.sharepoint.com/personal/mae_jyskenergi_dk/Documents/Skrivebord/TwR_PortfolioPerMonth_211017-211022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jyskenergi-my.sharepoint.com/personal/mae_jyskenergi_dk/Documents/Investeringer%20og%20udbytt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jyskenergi-my.sharepoint.com/personal/mae_jyskenergi_dk/Documents/Skrivebord/El%20og%20gas%20priser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jyskenergi-my.sharepoint.com/personal/nbr_jyskenergi_dk/Documents/Skrivebord/NBR/Forsikring/Tilbud%20forsikring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800" b="1"/>
              <a:t>Udvikling</a:t>
            </a:r>
            <a:r>
              <a:rPr lang="da-DK" sz="1800" b="1" baseline="0"/>
              <a:t> i omsætning (mio. DKK)</a:t>
            </a:r>
            <a:endParaRPr lang="da-DK" sz="1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712-4630-A140-A393D475E2F4}"/>
              </c:ext>
            </c:extLst>
          </c:dPt>
          <c:dPt>
            <c:idx val="8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712-4630-A140-A393D475E2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'Ark1'!$F$4:$N$4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 Estimat</c:v>
                </c:pt>
                <c:pt idx="8">
                  <c:v>2023 Budget</c:v>
                </c:pt>
              </c:strCache>
            </c:strRef>
          </c:cat>
          <c:val>
            <c:numRef>
              <c:f>'Ark1'!$F$5:$N$5</c:f>
              <c:numCache>
                <c:formatCode>#,##0</c:formatCode>
                <c:ptCount val="9"/>
                <c:pt idx="0">
                  <c:v>370810</c:v>
                </c:pt>
                <c:pt idx="1">
                  <c:v>475118</c:v>
                </c:pt>
                <c:pt idx="2">
                  <c:v>536959</c:v>
                </c:pt>
                <c:pt idx="3">
                  <c:v>675567</c:v>
                </c:pt>
                <c:pt idx="4">
                  <c:v>665219</c:v>
                </c:pt>
                <c:pt idx="5">
                  <c:v>735571</c:v>
                </c:pt>
                <c:pt idx="6">
                  <c:v>1488586</c:v>
                </c:pt>
                <c:pt idx="7">
                  <c:v>3000000</c:v>
                </c:pt>
                <c:pt idx="8">
                  <c:v>5700000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12-4630-A140-A393D475E2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7307536"/>
        <c:axId val="1467300464"/>
      </c:barChart>
      <c:catAx>
        <c:axId val="1467307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467300464"/>
        <c:crosses val="autoZero"/>
        <c:auto val="1"/>
        <c:lblAlgn val="ctr"/>
        <c:lblOffset val="100"/>
        <c:noMultiLvlLbl val="0"/>
      </c:catAx>
      <c:valAx>
        <c:axId val="1467300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467307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'Ark1'!$A$2:$A$7</c:f>
              <c:strCache>
                <c:ptCount val="6"/>
                <c:pt idx="0">
                  <c:v>60/10 stationer</c:v>
                </c:pt>
                <c:pt idx="1">
                  <c:v>10 Kv net incl stationer</c:v>
                </c:pt>
                <c:pt idx="2">
                  <c:v>0,4 Kv nettet</c:v>
                </c:pt>
                <c:pt idx="3">
                  <c:v>Øvrige net investeringer</c:v>
                </c:pt>
                <c:pt idx="4">
                  <c:v>Udruling af fibernet</c:v>
                </c:pt>
                <c:pt idx="5">
                  <c:v>Solcelle projekter</c:v>
                </c:pt>
              </c:strCache>
            </c:strRef>
          </c:cat>
          <c:val>
            <c:numRef>
              <c:f>'Ark1'!$B$2:$B$7</c:f>
              <c:numCache>
                <c:formatCode>General</c:formatCode>
                <c:ptCount val="6"/>
                <c:pt idx="0">
                  <c:v>25</c:v>
                </c:pt>
                <c:pt idx="1">
                  <c:v>22</c:v>
                </c:pt>
                <c:pt idx="2">
                  <c:v>10</c:v>
                </c:pt>
                <c:pt idx="3">
                  <c:v>2</c:v>
                </c:pt>
                <c:pt idx="4">
                  <c:v>85</c:v>
                </c:pt>
                <c:pt idx="5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C2-46C6-B47B-D2248DDD2F06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'Ark1'!$A$2:$A$7</c:f>
              <c:strCache>
                <c:ptCount val="6"/>
                <c:pt idx="0">
                  <c:v>60/10 stationer</c:v>
                </c:pt>
                <c:pt idx="1">
                  <c:v>10 Kv net incl stationer</c:v>
                </c:pt>
                <c:pt idx="2">
                  <c:v>0,4 Kv nettet</c:v>
                </c:pt>
                <c:pt idx="3">
                  <c:v>Øvrige net investeringer</c:v>
                </c:pt>
                <c:pt idx="4">
                  <c:v>Udruling af fibernet</c:v>
                </c:pt>
                <c:pt idx="5">
                  <c:v>Solcelle projekter</c:v>
                </c:pt>
              </c:strCache>
            </c:strRef>
          </c:cat>
          <c:val>
            <c:numRef>
              <c:f>'Ark1'!$C$2:$C$7</c:f>
            </c:numRef>
          </c:val>
          <c:extLst>
            <c:ext xmlns:c16="http://schemas.microsoft.com/office/drawing/2014/chart" uri="{C3380CC4-5D6E-409C-BE32-E72D297353CC}">
              <c16:uniqueId val="{00000001-FDC2-46C6-B47B-D2248DDD2F06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'Ark1'!$A$2:$A$7</c:f>
              <c:strCache>
                <c:ptCount val="6"/>
                <c:pt idx="0">
                  <c:v>60/10 stationer</c:v>
                </c:pt>
                <c:pt idx="1">
                  <c:v>10 Kv net incl stationer</c:v>
                </c:pt>
                <c:pt idx="2">
                  <c:v>0,4 Kv nettet</c:v>
                </c:pt>
                <c:pt idx="3">
                  <c:v>Øvrige net investeringer</c:v>
                </c:pt>
                <c:pt idx="4">
                  <c:v>Udruling af fibernet</c:v>
                </c:pt>
                <c:pt idx="5">
                  <c:v>Solcelle projekter</c:v>
                </c:pt>
              </c:strCache>
            </c:strRef>
          </c:cat>
          <c:val>
            <c:numRef>
              <c:f>'Ark1'!$D$2:$D$7</c:f>
            </c:numRef>
          </c:val>
          <c:extLst>
            <c:ext xmlns:c16="http://schemas.microsoft.com/office/drawing/2014/chart" uri="{C3380CC4-5D6E-409C-BE32-E72D297353CC}">
              <c16:uniqueId val="{00000002-FDC2-46C6-B47B-D2248DDD2F06}"/>
            </c:ext>
          </c:extLst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'Ark1'!$A$2:$A$7</c:f>
              <c:strCache>
                <c:ptCount val="6"/>
                <c:pt idx="0">
                  <c:v>60/10 stationer</c:v>
                </c:pt>
                <c:pt idx="1">
                  <c:v>10 Kv net incl stationer</c:v>
                </c:pt>
                <c:pt idx="2">
                  <c:v>0,4 Kv nettet</c:v>
                </c:pt>
                <c:pt idx="3">
                  <c:v>Øvrige net investeringer</c:v>
                </c:pt>
                <c:pt idx="4">
                  <c:v>Udruling af fibernet</c:v>
                </c:pt>
                <c:pt idx="5">
                  <c:v>Solcelle projekter</c:v>
                </c:pt>
              </c:strCache>
            </c:strRef>
          </c:cat>
          <c:val>
            <c:numRef>
              <c:f>'Ark1'!$E$2:$E$7</c:f>
              <c:numCache>
                <c:formatCode>General</c:formatCode>
                <c:ptCount val="6"/>
                <c:pt idx="0">
                  <c:v>39.6</c:v>
                </c:pt>
                <c:pt idx="1">
                  <c:v>8.8000000000000007</c:v>
                </c:pt>
                <c:pt idx="2">
                  <c:v>3.8</c:v>
                </c:pt>
                <c:pt idx="3">
                  <c:v>1.7</c:v>
                </c:pt>
                <c:pt idx="4">
                  <c:v>47</c:v>
                </c:pt>
                <c:pt idx="5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5F-4E2C-B96F-B4F7F0E9C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3658719"/>
        <c:axId val="853632927"/>
      </c:barChart>
      <c:catAx>
        <c:axId val="853658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53632927"/>
        <c:crosses val="autoZero"/>
        <c:auto val="1"/>
        <c:lblAlgn val="ctr"/>
        <c:lblOffset val="100"/>
        <c:noMultiLvlLbl val="0"/>
      </c:catAx>
      <c:valAx>
        <c:axId val="853632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53658719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da-DK" sz="1800"/>
              <a:t>Antal ansatte (FTE) - Jysk Energi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'Ark1'!$K$4</c:f>
              <c:strCache>
                <c:ptCount val="1"/>
                <c:pt idx="0">
                  <c:v>Ansatte i alt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3F9-4280-95A8-7ADD0F1BA3FD}"/>
              </c:ext>
            </c:extLst>
          </c:dPt>
          <c:dPt>
            <c:idx val="8"/>
            <c:invertIfNegative val="0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3F9-4280-95A8-7ADD0F1BA3FD}"/>
              </c:ext>
            </c:extLst>
          </c:dPt>
          <c:dPt>
            <c:idx val="9"/>
            <c:invertIfNegative val="0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3F9-4280-95A8-7ADD0F1BA3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'Ark1'!$I$8:$I$17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Budget 2022</c:v>
                </c:pt>
                <c:pt idx="8">
                  <c:v>Est 2022</c:v>
                </c:pt>
                <c:pt idx="9">
                  <c:v>Est 2023</c:v>
                </c:pt>
              </c:strCache>
            </c:strRef>
          </c:cat>
          <c:val>
            <c:numRef>
              <c:f>'Ark1'!$K$8:$K$17</c:f>
              <c:numCache>
                <c:formatCode>General</c:formatCode>
                <c:ptCount val="10"/>
                <c:pt idx="0">
                  <c:v>61</c:v>
                </c:pt>
                <c:pt idx="1">
                  <c:v>60</c:v>
                </c:pt>
                <c:pt idx="2">
                  <c:v>63</c:v>
                </c:pt>
                <c:pt idx="3">
                  <c:v>64</c:v>
                </c:pt>
                <c:pt idx="4">
                  <c:v>66</c:v>
                </c:pt>
                <c:pt idx="5">
                  <c:v>69</c:v>
                </c:pt>
                <c:pt idx="6">
                  <c:v>79</c:v>
                </c:pt>
                <c:pt idx="7">
                  <c:v>84</c:v>
                </c:pt>
                <c:pt idx="8">
                  <c:v>93</c:v>
                </c:pt>
                <c:pt idx="9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59F-4EFF-A603-B2245B1BF32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36307263"/>
        <c:axId val="836308095"/>
      </c:barChart>
      <c:catAx>
        <c:axId val="836307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36308095"/>
        <c:crosses val="autoZero"/>
        <c:auto val="1"/>
        <c:lblAlgn val="ctr"/>
        <c:lblOffset val="100"/>
        <c:noMultiLvlLbl val="0"/>
      </c:catAx>
      <c:valAx>
        <c:axId val="836308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8363072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2000" b="1"/>
              <a:t>Udvikling</a:t>
            </a:r>
            <a:r>
              <a:rPr lang="da-DK" sz="2000" b="1" baseline="0"/>
              <a:t> el- og gaspris 2022 (DKK/MWh)</a:t>
            </a:r>
            <a:endParaRPr lang="da-DK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'Ark1'!$I$2</c:f>
              <c:strCache>
                <c:ptCount val="1"/>
                <c:pt idx="0">
                  <c:v>El</c:v>
                </c:pt>
              </c:strCache>
            </c:strRef>
          </c:tx>
          <c:spPr>
            <a:ln w="28575" cap="rnd">
              <a:solidFill>
                <a:srgbClr val="2E75B6"/>
              </a:solidFill>
              <a:round/>
            </a:ln>
            <a:effectLst/>
          </c:spPr>
          <c:marker>
            <c:symbol val="none"/>
          </c:marker>
          <c:dLbls>
            <c:dLbl>
              <c:idx val="67"/>
              <c:layout>
                <c:manualLayout>
                  <c:x val="2.6323181839303517E-3"/>
                  <c:y val="-9.37929692590190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837484926163436E-2"/>
                      <c:h val="5.079902736890770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218-4D8D-8F94-A05BEB99ED1E}"/>
                </c:ext>
              </c:extLst>
            </c:dLbl>
            <c:dLbl>
              <c:idx val="237"/>
              <c:layout>
                <c:manualLayout>
                  <c:x val="5.5555555555554534E-3"/>
                  <c:y val="-5.555555555555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18-4D8D-8F94-A05BEB99ED1E}"/>
                </c:ext>
              </c:extLst>
            </c:dLbl>
            <c:dLbl>
              <c:idx val="296"/>
              <c:layout>
                <c:manualLayout>
                  <c:x val="-3.0926296666110333E-3"/>
                  <c:y val="-0.204814212033675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18-4D8D-8F94-A05BEB99ED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'Ark1'!$H$3:$H$299</c:f>
              <c:numCache>
                <c:formatCode>m/d/yyyy</c:formatCode>
                <c:ptCount val="297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  <c:pt idx="29">
                  <c:v>44591</c:v>
                </c:pt>
                <c:pt idx="30">
                  <c:v>44592</c:v>
                </c:pt>
                <c:pt idx="31">
                  <c:v>44593</c:v>
                </c:pt>
                <c:pt idx="32">
                  <c:v>44594</c:v>
                </c:pt>
                <c:pt idx="33">
                  <c:v>44595</c:v>
                </c:pt>
                <c:pt idx="34">
                  <c:v>44596</c:v>
                </c:pt>
                <c:pt idx="35">
                  <c:v>44597</c:v>
                </c:pt>
                <c:pt idx="36">
                  <c:v>44598</c:v>
                </c:pt>
                <c:pt idx="37">
                  <c:v>44599</c:v>
                </c:pt>
                <c:pt idx="38">
                  <c:v>44600</c:v>
                </c:pt>
                <c:pt idx="39">
                  <c:v>44601</c:v>
                </c:pt>
                <c:pt idx="40">
                  <c:v>44602</c:v>
                </c:pt>
                <c:pt idx="41">
                  <c:v>44603</c:v>
                </c:pt>
                <c:pt idx="42">
                  <c:v>44604</c:v>
                </c:pt>
                <c:pt idx="43">
                  <c:v>44605</c:v>
                </c:pt>
                <c:pt idx="44">
                  <c:v>44606</c:v>
                </c:pt>
                <c:pt idx="45">
                  <c:v>44607</c:v>
                </c:pt>
                <c:pt idx="46">
                  <c:v>44608</c:v>
                </c:pt>
                <c:pt idx="47">
                  <c:v>44609</c:v>
                </c:pt>
                <c:pt idx="48">
                  <c:v>44610</c:v>
                </c:pt>
                <c:pt idx="49">
                  <c:v>44611</c:v>
                </c:pt>
                <c:pt idx="50">
                  <c:v>44612</c:v>
                </c:pt>
                <c:pt idx="51">
                  <c:v>44613</c:v>
                </c:pt>
                <c:pt idx="52">
                  <c:v>44614</c:v>
                </c:pt>
                <c:pt idx="53">
                  <c:v>44615</c:v>
                </c:pt>
                <c:pt idx="54">
                  <c:v>44616</c:v>
                </c:pt>
                <c:pt idx="55">
                  <c:v>44617</c:v>
                </c:pt>
                <c:pt idx="56">
                  <c:v>44618</c:v>
                </c:pt>
                <c:pt idx="57">
                  <c:v>44619</c:v>
                </c:pt>
                <c:pt idx="58">
                  <c:v>44620</c:v>
                </c:pt>
                <c:pt idx="59">
                  <c:v>44621</c:v>
                </c:pt>
                <c:pt idx="60">
                  <c:v>44622</c:v>
                </c:pt>
                <c:pt idx="61">
                  <c:v>44623</c:v>
                </c:pt>
                <c:pt idx="62">
                  <c:v>44624</c:v>
                </c:pt>
                <c:pt idx="63">
                  <c:v>44625</c:v>
                </c:pt>
                <c:pt idx="64">
                  <c:v>44626</c:v>
                </c:pt>
                <c:pt idx="65">
                  <c:v>44627</c:v>
                </c:pt>
                <c:pt idx="66">
                  <c:v>44628</c:v>
                </c:pt>
                <c:pt idx="67">
                  <c:v>44629</c:v>
                </c:pt>
                <c:pt idx="68">
                  <c:v>44630</c:v>
                </c:pt>
                <c:pt idx="69">
                  <c:v>44631</c:v>
                </c:pt>
                <c:pt idx="70">
                  <c:v>44632</c:v>
                </c:pt>
                <c:pt idx="71">
                  <c:v>44633</c:v>
                </c:pt>
                <c:pt idx="72">
                  <c:v>44634</c:v>
                </c:pt>
                <c:pt idx="73">
                  <c:v>44635</c:v>
                </c:pt>
                <c:pt idx="74">
                  <c:v>44636</c:v>
                </c:pt>
                <c:pt idx="75">
                  <c:v>44637</c:v>
                </c:pt>
                <c:pt idx="76">
                  <c:v>44638</c:v>
                </c:pt>
                <c:pt idx="77">
                  <c:v>44639</c:v>
                </c:pt>
                <c:pt idx="78">
                  <c:v>44640</c:v>
                </c:pt>
                <c:pt idx="79">
                  <c:v>44641</c:v>
                </c:pt>
                <c:pt idx="80">
                  <c:v>44642</c:v>
                </c:pt>
                <c:pt idx="81">
                  <c:v>44643</c:v>
                </c:pt>
                <c:pt idx="82">
                  <c:v>44644</c:v>
                </c:pt>
                <c:pt idx="83">
                  <c:v>44645</c:v>
                </c:pt>
                <c:pt idx="84">
                  <c:v>44646</c:v>
                </c:pt>
                <c:pt idx="85">
                  <c:v>44647</c:v>
                </c:pt>
                <c:pt idx="86">
                  <c:v>44648</c:v>
                </c:pt>
                <c:pt idx="87">
                  <c:v>44649</c:v>
                </c:pt>
                <c:pt idx="88">
                  <c:v>44650</c:v>
                </c:pt>
                <c:pt idx="89">
                  <c:v>44651</c:v>
                </c:pt>
                <c:pt idx="90">
                  <c:v>44652</c:v>
                </c:pt>
                <c:pt idx="91">
                  <c:v>44653</c:v>
                </c:pt>
                <c:pt idx="92">
                  <c:v>44654</c:v>
                </c:pt>
                <c:pt idx="93">
                  <c:v>44655</c:v>
                </c:pt>
                <c:pt idx="94">
                  <c:v>44656</c:v>
                </c:pt>
                <c:pt idx="95">
                  <c:v>44657</c:v>
                </c:pt>
                <c:pt idx="96">
                  <c:v>44658</c:v>
                </c:pt>
                <c:pt idx="97">
                  <c:v>44659</c:v>
                </c:pt>
                <c:pt idx="98">
                  <c:v>44660</c:v>
                </c:pt>
                <c:pt idx="99">
                  <c:v>44661</c:v>
                </c:pt>
                <c:pt idx="100">
                  <c:v>44662</c:v>
                </c:pt>
                <c:pt idx="101">
                  <c:v>44663</c:v>
                </c:pt>
                <c:pt idx="102">
                  <c:v>44664</c:v>
                </c:pt>
                <c:pt idx="103">
                  <c:v>44665</c:v>
                </c:pt>
                <c:pt idx="104">
                  <c:v>44666</c:v>
                </c:pt>
                <c:pt idx="105">
                  <c:v>44667</c:v>
                </c:pt>
                <c:pt idx="106">
                  <c:v>44668</c:v>
                </c:pt>
                <c:pt idx="107">
                  <c:v>44669</c:v>
                </c:pt>
                <c:pt idx="108">
                  <c:v>44670</c:v>
                </c:pt>
                <c:pt idx="109">
                  <c:v>44671</c:v>
                </c:pt>
                <c:pt idx="110">
                  <c:v>44672</c:v>
                </c:pt>
                <c:pt idx="111">
                  <c:v>44673</c:v>
                </c:pt>
                <c:pt idx="112">
                  <c:v>44674</c:v>
                </c:pt>
                <c:pt idx="113">
                  <c:v>44675</c:v>
                </c:pt>
                <c:pt idx="114">
                  <c:v>44676</c:v>
                </c:pt>
                <c:pt idx="115">
                  <c:v>44677</c:v>
                </c:pt>
                <c:pt idx="116">
                  <c:v>44678</c:v>
                </c:pt>
                <c:pt idx="117">
                  <c:v>44679</c:v>
                </c:pt>
                <c:pt idx="118">
                  <c:v>44680</c:v>
                </c:pt>
                <c:pt idx="119">
                  <c:v>44681</c:v>
                </c:pt>
                <c:pt idx="120">
                  <c:v>44682</c:v>
                </c:pt>
                <c:pt idx="121">
                  <c:v>44683</c:v>
                </c:pt>
                <c:pt idx="122">
                  <c:v>44684</c:v>
                </c:pt>
                <c:pt idx="123">
                  <c:v>44685</c:v>
                </c:pt>
                <c:pt idx="124">
                  <c:v>44686</c:v>
                </c:pt>
                <c:pt idx="125">
                  <c:v>44687</c:v>
                </c:pt>
                <c:pt idx="126">
                  <c:v>44688</c:v>
                </c:pt>
                <c:pt idx="127">
                  <c:v>44689</c:v>
                </c:pt>
                <c:pt idx="128">
                  <c:v>44690</c:v>
                </c:pt>
                <c:pt idx="129">
                  <c:v>44691</c:v>
                </c:pt>
                <c:pt idx="130">
                  <c:v>44692</c:v>
                </c:pt>
                <c:pt idx="131">
                  <c:v>44693</c:v>
                </c:pt>
                <c:pt idx="132">
                  <c:v>44694</c:v>
                </c:pt>
                <c:pt idx="133">
                  <c:v>44695</c:v>
                </c:pt>
                <c:pt idx="134">
                  <c:v>44696</c:v>
                </c:pt>
                <c:pt idx="135">
                  <c:v>44697</c:v>
                </c:pt>
                <c:pt idx="136">
                  <c:v>44698</c:v>
                </c:pt>
                <c:pt idx="137">
                  <c:v>44699</c:v>
                </c:pt>
                <c:pt idx="138">
                  <c:v>44700</c:v>
                </c:pt>
                <c:pt idx="139">
                  <c:v>44701</c:v>
                </c:pt>
                <c:pt idx="140">
                  <c:v>44702</c:v>
                </c:pt>
                <c:pt idx="141">
                  <c:v>44703</c:v>
                </c:pt>
                <c:pt idx="142">
                  <c:v>44704</c:v>
                </c:pt>
                <c:pt idx="143">
                  <c:v>44705</c:v>
                </c:pt>
                <c:pt idx="144">
                  <c:v>44706</c:v>
                </c:pt>
                <c:pt idx="145">
                  <c:v>44707</c:v>
                </c:pt>
                <c:pt idx="146">
                  <c:v>44708</c:v>
                </c:pt>
                <c:pt idx="147">
                  <c:v>44709</c:v>
                </c:pt>
                <c:pt idx="148">
                  <c:v>44710</c:v>
                </c:pt>
                <c:pt idx="149">
                  <c:v>44711</c:v>
                </c:pt>
                <c:pt idx="150">
                  <c:v>44712</c:v>
                </c:pt>
                <c:pt idx="151">
                  <c:v>44713</c:v>
                </c:pt>
                <c:pt idx="152">
                  <c:v>44714</c:v>
                </c:pt>
                <c:pt idx="153">
                  <c:v>44715</c:v>
                </c:pt>
                <c:pt idx="154">
                  <c:v>44716</c:v>
                </c:pt>
                <c:pt idx="155">
                  <c:v>44717</c:v>
                </c:pt>
                <c:pt idx="156">
                  <c:v>44718</c:v>
                </c:pt>
                <c:pt idx="157">
                  <c:v>44719</c:v>
                </c:pt>
                <c:pt idx="158">
                  <c:v>44720</c:v>
                </c:pt>
                <c:pt idx="159">
                  <c:v>44721</c:v>
                </c:pt>
                <c:pt idx="160">
                  <c:v>44722</c:v>
                </c:pt>
                <c:pt idx="161">
                  <c:v>44723</c:v>
                </c:pt>
                <c:pt idx="162">
                  <c:v>44724</c:v>
                </c:pt>
                <c:pt idx="163">
                  <c:v>44725</c:v>
                </c:pt>
                <c:pt idx="164">
                  <c:v>44726</c:v>
                </c:pt>
                <c:pt idx="165">
                  <c:v>44727</c:v>
                </c:pt>
                <c:pt idx="166">
                  <c:v>44728</c:v>
                </c:pt>
                <c:pt idx="167">
                  <c:v>44729</c:v>
                </c:pt>
                <c:pt idx="168">
                  <c:v>44730</c:v>
                </c:pt>
                <c:pt idx="169">
                  <c:v>44731</c:v>
                </c:pt>
                <c:pt idx="170">
                  <c:v>44732</c:v>
                </c:pt>
                <c:pt idx="171">
                  <c:v>44733</c:v>
                </c:pt>
                <c:pt idx="172">
                  <c:v>44734</c:v>
                </c:pt>
                <c:pt idx="173">
                  <c:v>44735</c:v>
                </c:pt>
                <c:pt idx="174">
                  <c:v>44736</c:v>
                </c:pt>
                <c:pt idx="175">
                  <c:v>44737</c:v>
                </c:pt>
                <c:pt idx="176">
                  <c:v>44738</c:v>
                </c:pt>
                <c:pt idx="177">
                  <c:v>44739</c:v>
                </c:pt>
                <c:pt idx="178">
                  <c:v>44740</c:v>
                </c:pt>
                <c:pt idx="179">
                  <c:v>44741</c:v>
                </c:pt>
                <c:pt idx="180">
                  <c:v>44742</c:v>
                </c:pt>
                <c:pt idx="181">
                  <c:v>44743</c:v>
                </c:pt>
                <c:pt idx="182">
                  <c:v>44744</c:v>
                </c:pt>
                <c:pt idx="183">
                  <c:v>44745</c:v>
                </c:pt>
                <c:pt idx="184">
                  <c:v>44746</c:v>
                </c:pt>
                <c:pt idx="185">
                  <c:v>44747</c:v>
                </c:pt>
                <c:pt idx="186">
                  <c:v>44748</c:v>
                </c:pt>
                <c:pt idx="187">
                  <c:v>44749</c:v>
                </c:pt>
                <c:pt idx="188">
                  <c:v>44750</c:v>
                </c:pt>
                <c:pt idx="189">
                  <c:v>44751</c:v>
                </c:pt>
                <c:pt idx="190">
                  <c:v>44752</c:v>
                </c:pt>
                <c:pt idx="191">
                  <c:v>44753</c:v>
                </c:pt>
                <c:pt idx="192">
                  <c:v>44754</c:v>
                </c:pt>
                <c:pt idx="193">
                  <c:v>44755</c:v>
                </c:pt>
                <c:pt idx="194">
                  <c:v>44756</c:v>
                </c:pt>
                <c:pt idx="195">
                  <c:v>44757</c:v>
                </c:pt>
                <c:pt idx="196">
                  <c:v>44758</c:v>
                </c:pt>
                <c:pt idx="197">
                  <c:v>44759</c:v>
                </c:pt>
                <c:pt idx="198">
                  <c:v>44760</c:v>
                </c:pt>
                <c:pt idx="199">
                  <c:v>44761</c:v>
                </c:pt>
                <c:pt idx="200">
                  <c:v>44762</c:v>
                </c:pt>
                <c:pt idx="201">
                  <c:v>44763</c:v>
                </c:pt>
                <c:pt idx="202">
                  <c:v>44764</c:v>
                </c:pt>
                <c:pt idx="203">
                  <c:v>44765</c:v>
                </c:pt>
                <c:pt idx="204">
                  <c:v>44766</c:v>
                </c:pt>
                <c:pt idx="205">
                  <c:v>44767</c:v>
                </c:pt>
                <c:pt idx="206">
                  <c:v>44768</c:v>
                </c:pt>
                <c:pt idx="207">
                  <c:v>44769</c:v>
                </c:pt>
                <c:pt idx="208">
                  <c:v>44770</c:v>
                </c:pt>
                <c:pt idx="209">
                  <c:v>44771</c:v>
                </c:pt>
                <c:pt idx="210">
                  <c:v>44772</c:v>
                </c:pt>
                <c:pt idx="211">
                  <c:v>44773</c:v>
                </c:pt>
                <c:pt idx="212">
                  <c:v>44774</c:v>
                </c:pt>
                <c:pt idx="213">
                  <c:v>44775</c:v>
                </c:pt>
                <c:pt idx="214">
                  <c:v>44776</c:v>
                </c:pt>
                <c:pt idx="215">
                  <c:v>44777</c:v>
                </c:pt>
                <c:pt idx="216">
                  <c:v>44778</c:v>
                </c:pt>
                <c:pt idx="217">
                  <c:v>44779</c:v>
                </c:pt>
                <c:pt idx="218">
                  <c:v>44780</c:v>
                </c:pt>
                <c:pt idx="219">
                  <c:v>44781</c:v>
                </c:pt>
                <c:pt idx="220">
                  <c:v>44782</c:v>
                </c:pt>
                <c:pt idx="221">
                  <c:v>44783</c:v>
                </c:pt>
                <c:pt idx="222">
                  <c:v>44784</c:v>
                </c:pt>
                <c:pt idx="223">
                  <c:v>44785</c:v>
                </c:pt>
                <c:pt idx="224">
                  <c:v>44786</c:v>
                </c:pt>
                <c:pt idx="225">
                  <c:v>44787</c:v>
                </c:pt>
                <c:pt idx="226">
                  <c:v>44788</c:v>
                </c:pt>
                <c:pt idx="227">
                  <c:v>44789</c:v>
                </c:pt>
                <c:pt idx="228">
                  <c:v>44790</c:v>
                </c:pt>
                <c:pt idx="229">
                  <c:v>44791</c:v>
                </c:pt>
                <c:pt idx="230">
                  <c:v>44792</c:v>
                </c:pt>
                <c:pt idx="231">
                  <c:v>44793</c:v>
                </c:pt>
                <c:pt idx="232">
                  <c:v>44794</c:v>
                </c:pt>
                <c:pt idx="233">
                  <c:v>44795</c:v>
                </c:pt>
                <c:pt idx="234">
                  <c:v>44796</c:v>
                </c:pt>
                <c:pt idx="235">
                  <c:v>44797</c:v>
                </c:pt>
                <c:pt idx="236">
                  <c:v>44798</c:v>
                </c:pt>
                <c:pt idx="237">
                  <c:v>44799</c:v>
                </c:pt>
                <c:pt idx="238">
                  <c:v>44800</c:v>
                </c:pt>
                <c:pt idx="239">
                  <c:v>44801</c:v>
                </c:pt>
                <c:pt idx="240">
                  <c:v>44802</c:v>
                </c:pt>
                <c:pt idx="241">
                  <c:v>44803</c:v>
                </c:pt>
                <c:pt idx="242">
                  <c:v>44804</c:v>
                </c:pt>
                <c:pt idx="243">
                  <c:v>44805</c:v>
                </c:pt>
                <c:pt idx="244">
                  <c:v>44806</c:v>
                </c:pt>
                <c:pt idx="245">
                  <c:v>44807</c:v>
                </c:pt>
                <c:pt idx="246">
                  <c:v>44808</c:v>
                </c:pt>
                <c:pt idx="247">
                  <c:v>44809</c:v>
                </c:pt>
                <c:pt idx="248">
                  <c:v>44810</c:v>
                </c:pt>
                <c:pt idx="249">
                  <c:v>44811</c:v>
                </c:pt>
                <c:pt idx="250">
                  <c:v>44812</c:v>
                </c:pt>
                <c:pt idx="251">
                  <c:v>44813</c:v>
                </c:pt>
                <c:pt idx="252">
                  <c:v>44814</c:v>
                </c:pt>
                <c:pt idx="253">
                  <c:v>44815</c:v>
                </c:pt>
                <c:pt idx="254">
                  <c:v>44816</c:v>
                </c:pt>
                <c:pt idx="255">
                  <c:v>44817</c:v>
                </c:pt>
                <c:pt idx="256">
                  <c:v>44818</c:v>
                </c:pt>
                <c:pt idx="257">
                  <c:v>44819</c:v>
                </c:pt>
                <c:pt idx="258">
                  <c:v>44820</c:v>
                </c:pt>
                <c:pt idx="259">
                  <c:v>44821</c:v>
                </c:pt>
                <c:pt idx="260">
                  <c:v>44822</c:v>
                </c:pt>
                <c:pt idx="261">
                  <c:v>44823</c:v>
                </c:pt>
                <c:pt idx="262">
                  <c:v>44824</c:v>
                </c:pt>
                <c:pt idx="263">
                  <c:v>44825</c:v>
                </c:pt>
                <c:pt idx="264">
                  <c:v>44826</c:v>
                </c:pt>
                <c:pt idx="265">
                  <c:v>44827</c:v>
                </c:pt>
                <c:pt idx="266">
                  <c:v>44828</c:v>
                </c:pt>
                <c:pt idx="267">
                  <c:v>44829</c:v>
                </c:pt>
                <c:pt idx="268">
                  <c:v>44830</c:v>
                </c:pt>
                <c:pt idx="269">
                  <c:v>44831</c:v>
                </c:pt>
                <c:pt idx="270">
                  <c:v>44832</c:v>
                </c:pt>
                <c:pt idx="271">
                  <c:v>44833</c:v>
                </c:pt>
                <c:pt idx="272">
                  <c:v>44834</c:v>
                </c:pt>
                <c:pt idx="273">
                  <c:v>44835</c:v>
                </c:pt>
                <c:pt idx="274">
                  <c:v>44836</c:v>
                </c:pt>
                <c:pt idx="275">
                  <c:v>44837</c:v>
                </c:pt>
                <c:pt idx="276">
                  <c:v>44838</c:v>
                </c:pt>
                <c:pt idx="277">
                  <c:v>44839</c:v>
                </c:pt>
                <c:pt idx="278">
                  <c:v>44840</c:v>
                </c:pt>
                <c:pt idx="279">
                  <c:v>44841</c:v>
                </c:pt>
                <c:pt idx="280">
                  <c:v>44842</c:v>
                </c:pt>
                <c:pt idx="281">
                  <c:v>44843</c:v>
                </c:pt>
                <c:pt idx="282">
                  <c:v>44844</c:v>
                </c:pt>
                <c:pt idx="283">
                  <c:v>44845</c:v>
                </c:pt>
                <c:pt idx="284">
                  <c:v>44846</c:v>
                </c:pt>
                <c:pt idx="285">
                  <c:v>44847</c:v>
                </c:pt>
                <c:pt idx="286">
                  <c:v>44848</c:v>
                </c:pt>
                <c:pt idx="287">
                  <c:v>44849</c:v>
                </c:pt>
                <c:pt idx="288">
                  <c:v>44850</c:v>
                </c:pt>
                <c:pt idx="289">
                  <c:v>44851</c:v>
                </c:pt>
                <c:pt idx="290">
                  <c:v>44852</c:v>
                </c:pt>
                <c:pt idx="291">
                  <c:v>44853</c:v>
                </c:pt>
                <c:pt idx="292">
                  <c:v>44854</c:v>
                </c:pt>
                <c:pt idx="293">
                  <c:v>44855</c:v>
                </c:pt>
                <c:pt idx="294">
                  <c:v>44856</c:v>
                </c:pt>
                <c:pt idx="295">
                  <c:v>44857</c:v>
                </c:pt>
                <c:pt idx="296">
                  <c:v>44858</c:v>
                </c:pt>
              </c:numCache>
            </c:numRef>
          </c:cat>
          <c:val>
            <c:numRef>
              <c:f>'Ark1'!$I$3:$I$299</c:f>
              <c:numCache>
                <c:formatCode>0.0</c:formatCode>
                <c:ptCount val="297"/>
                <c:pt idx="0">
                  <c:v>612.81666570833329</c:v>
                </c:pt>
                <c:pt idx="1">
                  <c:v>414.10457983333339</c:v>
                </c:pt>
                <c:pt idx="2">
                  <c:v>581.50541862500006</c:v>
                </c:pt>
                <c:pt idx="3">
                  <c:v>1048.5516713333332</c:v>
                </c:pt>
                <c:pt idx="4">
                  <c:v>808.34791562500004</c:v>
                </c:pt>
                <c:pt idx="5">
                  <c:v>1398.6641744166664</c:v>
                </c:pt>
                <c:pt idx="6">
                  <c:v>1173.2820815416667</c:v>
                </c:pt>
                <c:pt idx="7">
                  <c:v>1084.2112477083333</c:v>
                </c:pt>
                <c:pt idx="8">
                  <c:v>978.36750283333333</c:v>
                </c:pt>
                <c:pt idx="9">
                  <c:v>1818.5966517083334</c:v>
                </c:pt>
                <c:pt idx="10">
                  <c:v>1160.19915775</c:v>
                </c:pt>
                <c:pt idx="11">
                  <c:v>964.3195889166667</c:v>
                </c:pt>
                <c:pt idx="12">
                  <c:v>137.93958225</c:v>
                </c:pt>
                <c:pt idx="13">
                  <c:v>654.58125241666664</c:v>
                </c:pt>
                <c:pt idx="14">
                  <c:v>1266.6324920833338</c:v>
                </c:pt>
                <c:pt idx="15">
                  <c:v>708.82666495833348</c:v>
                </c:pt>
                <c:pt idx="16">
                  <c:v>619.57583491666674</c:v>
                </c:pt>
                <c:pt idx="17">
                  <c:v>1209.2158355833335</c:v>
                </c:pt>
                <c:pt idx="18">
                  <c:v>390.52083716666675</c:v>
                </c:pt>
                <c:pt idx="19">
                  <c:v>519.84999812500007</c:v>
                </c:pt>
                <c:pt idx="20">
                  <c:v>988.05458325000018</c:v>
                </c:pt>
                <c:pt idx="21">
                  <c:v>1172.211258</c:v>
                </c:pt>
                <c:pt idx="22">
                  <c:v>1043.5462417083334</c:v>
                </c:pt>
                <c:pt idx="23">
                  <c:v>972.51833079166647</c:v>
                </c:pt>
                <c:pt idx="24">
                  <c:v>1304.5550053750001</c:v>
                </c:pt>
                <c:pt idx="25">
                  <c:v>780.89833254166672</c:v>
                </c:pt>
                <c:pt idx="26">
                  <c:v>248.49458020833333</c:v>
                </c:pt>
                <c:pt idx="27">
                  <c:v>861.9016660000002</c:v>
                </c:pt>
                <c:pt idx="28">
                  <c:v>525.98708020833317</c:v>
                </c:pt>
                <c:pt idx="29">
                  <c:v>392.11542091666666</c:v>
                </c:pt>
                <c:pt idx="30">
                  <c:v>1375.3616536666671</c:v>
                </c:pt>
                <c:pt idx="31">
                  <c:v>1022.7829157499999</c:v>
                </c:pt>
                <c:pt idx="32">
                  <c:v>982.35083866666673</c:v>
                </c:pt>
                <c:pt idx="33">
                  <c:v>1291.5366617083334</c:v>
                </c:pt>
                <c:pt idx="34">
                  <c:v>887.17791754166649</c:v>
                </c:pt>
                <c:pt idx="35">
                  <c:v>369.09791883333332</c:v>
                </c:pt>
                <c:pt idx="36">
                  <c:v>397.37833612499998</c:v>
                </c:pt>
                <c:pt idx="37">
                  <c:v>604.4066724999999</c:v>
                </c:pt>
                <c:pt idx="38">
                  <c:v>850.17375570833337</c:v>
                </c:pt>
                <c:pt idx="39">
                  <c:v>874.37624866666681</c:v>
                </c:pt>
                <c:pt idx="40">
                  <c:v>970.11916091666671</c:v>
                </c:pt>
                <c:pt idx="41">
                  <c:v>1316.93792725</c:v>
                </c:pt>
                <c:pt idx="42">
                  <c:v>809.41249845833318</c:v>
                </c:pt>
                <c:pt idx="43">
                  <c:v>612.21250216666647</c:v>
                </c:pt>
                <c:pt idx="44">
                  <c:v>660.86208624999995</c:v>
                </c:pt>
                <c:pt idx="45">
                  <c:v>809.58583583333348</c:v>
                </c:pt>
                <c:pt idx="46">
                  <c:v>796.85458120833346</c:v>
                </c:pt>
                <c:pt idx="47">
                  <c:v>509.83625316666667</c:v>
                </c:pt>
                <c:pt idx="48">
                  <c:v>785.01792020833329</c:v>
                </c:pt>
                <c:pt idx="49">
                  <c:v>294.65249983333331</c:v>
                </c:pt>
                <c:pt idx="50">
                  <c:v>500.48291812499997</c:v>
                </c:pt>
                <c:pt idx="51">
                  <c:v>550.91999475</c:v>
                </c:pt>
                <c:pt idx="52">
                  <c:v>916.77916204166661</c:v>
                </c:pt>
                <c:pt idx="53">
                  <c:v>779.17209108333327</c:v>
                </c:pt>
                <c:pt idx="54">
                  <c:v>808.85000362499977</c:v>
                </c:pt>
                <c:pt idx="55">
                  <c:v>835.96708424999997</c:v>
                </c:pt>
                <c:pt idx="56">
                  <c:v>1672.8795775833339</c:v>
                </c:pt>
                <c:pt idx="57">
                  <c:v>1329.1712494999999</c:v>
                </c:pt>
                <c:pt idx="58">
                  <c:v>1328.5608291666667</c:v>
                </c:pt>
                <c:pt idx="59">
                  <c:v>1705.3666585416668</c:v>
                </c:pt>
                <c:pt idx="60">
                  <c:v>2073.3254445833336</c:v>
                </c:pt>
                <c:pt idx="61">
                  <c:v>2515.6604257916674</c:v>
                </c:pt>
                <c:pt idx="62">
                  <c:v>2669.2796020416658</c:v>
                </c:pt>
                <c:pt idx="63">
                  <c:v>2555.3049774583337</c:v>
                </c:pt>
                <c:pt idx="64">
                  <c:v>2524.0566711249999</c:v>
                </c:pt>
                <c:pt idx="65">
                  <c:v>2919.7075093333333</c:v>
                </c:pt>
                <c:pt idx="66">
                  <c:v>3313.0912424999992</c:v>
                </c:pt>
                <c:pt idx="67">
                  <c:v>3302.8420714583335</c:v>
                </c:pt>
                <c:pt idx="68">
                  <c:v>1880.2716726249998</c:v>
                </c:pt>
                <c:pt idx="69">
                  <c:v>595.73458087500001</c:v>
                </c:pt>
                <c:pt idx="70">
                  <c:v>853.99582537499975</c:v>
                </c:pt>
                <c:pt idx="71">
                  <c:v>822.5716698333332</c:v>
                </c:pt>
                <c:pt idx="72">
                  <c:v>1851.9533284166664</c:v>
                </c:pt>
                <c:pt idx="73">
                  <c:v>2016.7520853333333</c:v>
                </c:pt>
                <c:pt idx="74">
                  <c:v>1713.9274877083337</c:v>
                </c:pt>
                <c:pt idx="75">
                  <c:v>1228.1262614166665</c:v>
                </c:pt>
                <c:pt idx="76">
                  <c:v>1604.8912582916671</c:v>
                </c:pt>
                <c:pt idx="77">
                  <c:v>971.79375137500028</c:v>
                </c:pt>
                <c:pt idx="78">
                  <c:v>368.94291604166671</c:v>
                </c:pt>
                <c:pt idx="79">
                  <c:v>1402.6850000833335</c:v>
                </c:pt>
                <c:pt idx="80">
                  <c:v>1759.6520894583334</c:v>
                </c:pt>
                <c:pt idx="81">
                  <c:v>1759.6545766250003</c:v>
                </c:pt>
                <c:pt idx="82">
                  <c:v>1764.4100037083329</c:v>
                </c:pt>
                <c:pt idx="83">
                  <c:v>1609.2383372500001</c:v>
                </c:pt>
                <c:pt idx="84">
                  <c:v>1296.6795933750002</c:v>
                </c:pt>
                <c:pt idx="85">
                  <c:v>1388.5869458260868</c:v>
                </c:pt>
                <c:pt idx="86">
                  <c:v>943.7887566666667</c:v>
                </c:pt>
                <c:pt idx="87">
                  <c:v>1567.6795755416667</c:v>
                </c:pt>
                <c:pt idx="88">
                  <c:v>1820.2487590000003</c:v>
                </c:pt>
                <c:pt idx="89">
                  <c:v>1563.0487671666663</c:v>
                </c:pt>
                <c:pt idx="90">
                  <c:v>1285.4183247916669</c:v>
                </c:pt>
                <c:pt idx="91">
                  <c:v>1237.7549998333332</c:v>
                </c:pt>
                <c:pt idx="92">
                  <c:v>1271.2120615833339</c:v>
                </c:pt>
                <c:pt idx="93">
                  <c:v>560.26166091666653</c:v>
                </c:pt>
                <c:pt idx="94">
                  <c:v>1142.1587510833331</c:v>
                </c:pt>
                <c:pt idx="95">
                  <c:v>902.37916437499973</c:v>
                </c:pt>
                <c:pt idx="96">
                  <c:v>569.83208462499999</c:v>
                </c:pt>
                <c:pt idx="97">
                  <c:v>797.3354144583335</c:v>
                </c:pt>
                <c:pt idx="98">
                  <c:v>444.90875145833314</c:v>
                </c:pt>
                <c:pt idx="99">
                  <c:v>467.23208104166656</c:v>
                </c:pt>
                <c:pt idx="100">
                  <c:v>1627.9083353750002</c:v>
                </c:pt>
                <c:pt idx="101">
                  <c:v>1350.0529149583333</c:v>
                </c:pt>
                <c:pt idx="102">
                  <c:v>1550.3629251249997</c:v>
                </c:pt>
                <c:pt idx="103">
                  <c:v>1651.0004170416669</c:v>
                </c:pt>
                <c:pt idx="104">
                  <c:v>1426.2512563749997</c:v>
                </c:pt>
                <c:pt idx="105">
                  <c:v>1109.9291667916666</c:v>
                </c:pt>
                <c:pt idx="106">
                  <c:v>829.92376137500014</c:v>
                </c:pt>
                <c:pt idx="107">
                  <c:v>940.07791774999998</c:v>
                </c:pt>
                <c:pt idx="108">
                  <c:v>1579.648757875</c:v>
                </c:pt>
                <c:pt idx="109">
                  <c:v>1511.9049936666668</c:v>
                </c:pt>
                <c:pt idx="110">
                  <c:v>1475.9158172499999</c:v>
                </c:pt>
                <c:pt idx="111">
                  <c:v>1279.4233450416668</c:v>
                </c:pt>
                <c:pt idx="112">
                  <c:v>780.42666516666668</c:v>
                </c:pt>
                <c:pt idx="113">
                  <c:v>805.60291045833344</c:v>
                </c:pt>
                <c:pt idx="114">
                  <c:v>1645.7966664583334</c:v>
                </c:pt>
                <c:pt idx="115">
                  <c:v>1730.272501583333</c:v>
                </c:pt>
                <c:pt idx="116">
                  <c:v>1652.5491739166666</c:v>
                </c:pt>
                <c:pt idx="117">
                  <c:v>1698.8045806666667</c:v>
                </c:pt>
                <c:pt idx="118">
                  <c:v>1695.4195862083336</c:v>
                </c:pt>
                <c:pt idx="119">
                  <c:v>1497.7766723333334</c:v>
                </c:pt>
                <c:pt idx="120">
                  <c:v>1448.8566741249997</c:v>
                </c:pt>
                <c:pt idx="121">
                  <c:v>1579.2362569583338</c:v>
                </c:pt>
                <c:pt idx="122">
                  <c:v>1622.803751666667</c:v>
                </c:pt>
                <c:pt idx="123">
                  <c:v>1720.934163375</c:v>
                </c:pt>
                <c:pt idx="124">
                  <c:v>1742.2933554166666</c:v>
                </c:pt>
                <c:pt idx="125">
                  <c:v>1664.4929097500001</c:v>
                </c:pt>
                <c:pt idx="126">
                  <c:v>1467.3500010416665</c:v>
                </c:pt>
                <c:pt idx="127">
                  <c:v>1278.0537465416667</c:v>
                </c:pt>
                <c:pt idx="128">
                  <c:v>1602.4854125416666</c:v>
                </c:pt>
                <c:pt idx="129">
                  <c:v>1274.9937463750005</c:v>
                </c:pt>
                <c:pt idx="130">
                  <c:v>1164.7687508333336</c:v>
                </c:pt>
                <c:pt idx="131">
                  <c:v>1145.8024978333335</c:v>
                </c:pt>
                <c:pt idx="132">
                  <c:v>1068.9237549583333</c:v>
                </c:pt>
                <c:pt idx="133">
                  <c:v>1082.9775042083334</c:v>
                </c:pt>
                <c:pt idx="134">
                  <c:v>1108.8408279583334</c:v>
                </c:pt>
                <c:pt idx="135">
                  <c:v>1550.5666707083335</c:v>
                </c:pt>
                <c:pt idx="136">
                  <c:v>1674.7483317083336</c:v>
                </c:pt>
                <c:pt idx="137">
                  <c:v>1439.4566675833332</c:v>
                </c:pt>
                <c:pt idx="138">
                  <c:v>1568.6820779583334</c:v>
                </c:pt>
                <c:pt idx="139">
                  <c:v>1502.4687450000004</c:v>
                </c:pt>
                <c:pt idx="140">
                  <c:v>869.12791383333331</c:v>
                </c:pt>
                <c:pt idx="141">
                  <c:v>1235.3204141666665</c:v>
                </c:pt>
                <c:pt idx="142">
                  <c:v>1339.5487467916662</c:v>
                </c:pt>
                <c:pt idx="143">
                  <c:v>939.6841686250001</c:v>
                </c:pt>
                <c:pt idx="144">
                  <c:v>1213.5733439166668</c:v>
                </c:pt>
                <c:pt idx="145">
                  <c:v>362.48291641666668</c:v>
                </c:pt>
                <c:pt idx="146">
                  <c:v>321.47916733333335</c:v>
                </c:pt>
                <c:pt idx="147">
                  <c:v>255.96833433333333</c:v>
                </c:pt>
                <c:pt idx="148">
                  <c:v>1147.7237498333332</c:v>
                </c:pt>
                <c:pt idx="149">
                  <c:v>1681.0262502083335</c:v>
                </c:pt>
                <c:pt idx="150">
                  <c:v>1563.2337544166667</c:v>
                </c:pt>
                <c:pt idx="151">
                  <c:v>1601.2883301249997</c:v>
                </c:pt>
                <c:pt idx="152">
                  <c:v>1274.3733469166666</c:v>
                </c:pt>
                <c:pt idx="153">
                  <c:v>1292.3991649166669</c:v>
                </c:pt>
                <c:pt idx="154">
                  <c:v>1205.4741668333336</c:v>
                </c:pt>
                <c:pt idx="155">
                  <c:v>1053.5945842500003</c:v>
                </c:pt>
                <c:pt idx="156">
                  <c:v>679.70000512499985</c:v>
                </c:pt>
                <c:pt idx="157">
                  <c:v>1367.5741627083335</c:v>
                </c:pt>
                <c:pt idx="158">
                  <c:v>1415.1783345416663</c:v>
                </c:pt>
                <c:pt idx="159">
                  <c:v>1379.9349872500004</c:v>
                </c:pt>
                <c:pt idx="160">
                  <c:v>1369.2345835416663</c:v>
                </c:pt>
                <c:pt idx="161">
                  <c:v>986.0512439583332</c:v>
                </c:pt>
                <c:pt idx="162">
                  <c:v>838.50541591666672</c:v>
                </c:pt>
                <c:pt idx="163">
                  <c:v>1142.1574885000002</c:v>
                </c:pt>
                <c:pt idx="164">
                  <c:v>1339.3341673749999</c:v>
                </c:pt>
                <c:pt idx="165">
                  <c:v>1576.3433176250001</c:v>
                </c:pt>
                <c:pt idx="166">
                  <c:v>1502.4379069583331</c:v>
                </c:pt>
                <c:pt idx="167">
                  <c:v>1839.7687479583335</c:v>
                </c:pt>
                <c:pt idx="168">
                  <c:v>1431.8087413333333</c:v>
                </c:pt>
                <c:pt idx="169">
                  <c:v>1150.4554215416663</c:v>
                </c:pt>
                <c:pt idx="170">
                  <c:v>1988.9745890000006</c:v>
                </c:pt>
                <c:pt idx="171">
                  <c:v>2139.9066670000002</c:v>
                </c:pt>
                <c:pt idx="172">
                  <c:v>2405.3162384166671</c:v>
                </c:pt>
                <c:pt idx="173">
                  <c:v>2195.1379394999994</c:v>
                </c:pt>
                <c:pt idx="174">
                  <c:v>1801.5899810416668</c:v>
                </c:pt>
                <c:pt idx="175">
                  <c:v>1788.3379262500002</c:v>
                </c:pt>
                <c:pt idx="176">
                  <c:v>1500.6629231666666</c:v>
                </c:pt>
                <c:pt idx="177">
                  <c:v>2356.2212523333328</c:v>
                </c:pt>
                <c:pt idx="178">
                  <c:v>2466.1520691250003</c:v>
                </c:pt>
                <c:pt idx="179">
                  <c:v>2347.8787587916668</c:v>
                </c:pt>
                <c:pt idx="180">
                  <c:v>2421.4862264166673</c:v>
                </c:pt>
                <c:pt idx="181">
                  <c:v>2275.3000081250007</c:v>
                </c:pt>
                <c:pt idx="182">
                  <c:v>1624.6858392916668</c:v>
                </c:pt>
                <c:pt idx="183">
                  <c:v>1488.6683375</c:v>
                </c:pt>
                <c:pt idx="184">
                  <c:v>1978.6433207916664</c:v>
                </c:pt>
                <c:pt idx="185">
                  <c:v>1830.3733215</c:v>
                </c:pt>
                <c:pt idx="186">
                  <c:v>1930.2270914999999</c:v>
                </c:pt>
                <c:pt idx="187">
                  <c:v>1453.5366617916663</c:v>
                </c:pt>
                <c:pt idx="188">
                  <c:v>1441.8070831666671</c:v>
                </c:pt>
                <c:pt idx="189">
                  <c:v>754.21834275000003</c:v>
                </c:pt>
                <c:pt idx="190">
                  <c:v>856.93707929166669</c:v>
                </c:pt>
                <c:pt idx="191">
                  <c:v>2752.6325124166665</c:v>
                </c:pt>
                <c:pt idx="192">
                  <c:v>2774.6587473750001</c:v>
                </c:pt>
                <c:pt idx="193">
                  <c:v>2054.2354100833327</c:v>
                </c:pt>
                <c:pt idx="194">
                  <c:v>1884.7662454999997</c:v>
                </c:pt>
                <c:pt idx="195">
                  <c:v>1632.4908347083335</c:v>
                </c:pt>
                <c:pt idx="196">
                  <c:v>989.14874229166674</c:v>
                </c:pt>
                <c:pt idx="197">
                  <c:v>1631.9158274583333</c:v>
                </c:pt>
                <c:pt idx="198">
                  <c:v>2840.6225178749996</c:v>
                </c:pt>
                <c:pt idx="199">
                  <c:v>2934.1383464166665</c:v>
                </c:pt>
                <c:pt idx="200">
                  <c:v>2059.975840208333</c:v>
                </c:pt>
                <c:pt idx="201">
                  <c:v>2776.3183492083331</c:v>
                </c:pt>
                <c:pt idx="202">
                  <c:v>2418.0162555833335</c:v>
                </c:pt>
                <c:pt idx="203">
                  <c:v>2368.3362629999997</c:v>
                </c:pt>
                <c:pt idx="204">
                  <c:v>1925.3258475416669</c:v>
                </c:pt>
                <c:pt idx="205">
                  <c:v>1958.658330333333</c:v>
                </c:pt>
                <c:pt idx="206">
                  <c:v>1233.1054229166666</c:v>
                </c:pt>
                <c:pt idx="207">
                  <c:v>1739.8333460416668</c:v>
                </c:pt>
                <c:pt idx="208">
                  <c:v>3387.6195779583336</c:v>
                </c:pt>
                <c:pt idx="209">
                  <c:v>3258.1770732083332</c:v>
                </c:pt>
                <c:pt idx="210">
                  <c:v>2834.2874908333338</c:v>
                </c:pt>
                <c:pt idx="211">
                  <c:v>2365.4983368333328</c:v>
                </c:pt>
                <c:pt idx="212">
                  <c:v>2805.2621256666662</c:v>
                </c:pt>
                <c:pt idx="213">
                  <c:v>2470.320017458333</c:v>
                </c:pt>
                <c:pt idx="214">
                  <c:v>2196.8524983749999</c:v>
                </c:pt>
                <c:pt idx="215">
                  <c:v>2829.2379048333332</c:v>
                </c:pt>
                <c:pt idx="216">
                  <c:v>2700.1329396666665</c:v>
                </c:pt>
                <c:pt idx="217">
                  <c:v>1864.4470851666667</c:v>
                </c:pt>
                <c:pt idx="218">
                  <c:v>1599.0537516250004</c:v>
                </c:pt>
                <c:pt idx="219">
                  <c:v>2675.0545807083331</c:v>
                </c:pt>
                <c:pt idx="220">
                  <c:v>2566.1549885416666</c:v>
                </c:pt>
                <c:pt idx="221">
                  <c:v>2493.4137522916662</c:v>
                </c:pt>
                <c:pt idx="222">
                  <c:v>2739.4183299166671</c:v>
                </c:pt>
                <c:pt idx="223">
                  <c:v>3249.9016621666674</c:v>
                </c:pt>
                <c:pt idx="224">
                  <c:v>2810.0675099999994</c:v>
                </c:pt>
                <c:pt idx="225">
                  <c:v>2454.2704239166665</c:v>
                </c:pt>
                <c:pt idx="226">
                  <c:v>3173.0687459583337</c:v>
                </c:pt>
                <c:pt idx="227">
                  <c:v>3650.0120849583341</c:v>
                </c:pt>
                <c:pt idx="228">
                  <c:v>4104.9862569583338</c:v>
                </c:pt>
                <c:pt idx="229">
                  <c:v>4192.7849630416667</c:v>
                </c:pt>
                <c:pt idx="230">
                  <c:v>3831.8633422500006</c:v>
                </c:pt>
                <c:pt idx="231">
                  <c:v>3406.0466816666667</c:v>
                </c:pt>
                <c:pt idx="232">
                  <c:v>2708.2437540833334</c:v>
                </c:pt>
                <c:pt idx="233">
                  <c:v>4193.3812561249997</c:v>
                </c:pt>
                <c:pt idx="234">
                  <c:v>4500.7112731666675</c:v>
                </c:pt>
                <c:pt idx="235">
                  <c:v>4643.7595824583323</c:v>
                </c:pt>
                <c:pt idx="236">
                  <c:v>4462.072916666667</c:v>
                </c:pt>
                <c:pt idx="237">
                  <c:v>5202.2166748333329</c:v>
                </c:pt>
                <c:pt idx="238">
                  <c:v>4521.2291665416669</c:v>
                </c:pt>
                <c:pt idx="239">
                  <c:v>2982.530018791666</c:v>
                </c:pt>
                <c:pt idx="240">
                  <c:v>4897.0596007916665</c:v>
                </c:pt>
                <c:pt idx="241">
                  <c:v>4911.1603800833327</c:v>
                </c:pt>
                <c:pt idx="242">
                  <c:v>4496.2212524166671</c:v>
                </c:pt>
                <c:pt idx="243">
                  <c:v>4248.2108967499998</c:v>
                </c:pt>
                <c:pt idx="244">
                  <c:v>3164.1721089999996</c:v>
                </c:pt>
                <c:pt idx="245">
                  <c:v>2139.8937365833331</c:v>
                </c:pt>
                <c:pt idx="246">
                  <c:v>1804.9104218749999</c:v>
                </c:pt>
                <c:pt idx="247">
                  <c:v>2647.8549907500001</c:v>
                </c:pt>
                <c:pt idx="248">
                  <c:v>3059.2966562916667</c:v>
                </c:pt>
                <c:pt idx="249">
                  <c:v>3401.1712239166663</c:v>
                </c:pt>
                <c:pt idx="250">
                  <c:v>3213.6570841249995</c:v>
                </c:pt>
                <c:pt idx="251">
                  <c:v>2570.6354217916669</c:v>
                </c:pt>
                <c:pt idx="252">
                  <c:v>3006.5124919166669</c:v>
                </c:pt>
                <c:pt idx="253">
                  <c:v>2911.1720936666661</c:v>
                </c:pt>
                <c:pt idx="254">
                  <c:v>3023.9591776666671</c:v>
                </c:pt>
                <c:pt idx="255">
                  <c:v>2754.5749867499999</c:v>
                </c:pt>
                <c:pt idx="256">
                  <c:v>3173.0420938750008</c:v>
                </c:pt>
                <c:pt idx="257">
                  <c:v>2645.7087402083339</c:v>
                </c:pt>
                <c:pt idx="258">
                  <c:v>1496.1100170833333</c:v>
                </c:pt>
                <c:pt idx="259">
                  <c:v>511.36582858333327</c:v>
                </c:pt>
                <c:pt idx="260">
                  <c:v>583.31708662500012</c:v>
                </c:pt>
                <c:pt idx="261">
                  <c:v>1945.9762420416666</c:v>
                </c:pt>
                <c:pt idx="262">
                  <c:v>2702.8200277083333</c:v>
                </c:pt>
                <c:pt idx="263">
                  <c:v>2825.4450277083329</c:v>
                </c:pt>
                <c:pt idx="264">
                  <c:v>2884.3674927083334</c:v>
                </c:pt>
                <c:pt idx="265">
                  <c:v>2738.9175109583339</c:v>
                </c:pt>
                <c:pt idx="266">
                  <c:v>2610.8983459999999</c:v>
                </c:pt>
                <c:pt idx="267">
                  <c:v>2056.0800121249999</c:v>
                </c:pt>
                <c:pt idx="268">
                  <c:v>1828.6941707499998</c:v>
                </c:pt>
                <c:pt idx="269">
                  <c:v>2306.7029214999998</c:v>
                </c:pt>
                <c:pt idx="270">
                  <c:v>2871.8662465833331</c:v>
                </c:pt>
                <c:pt idx="271">
                  <c:v>3016.5545857916663</c:v>
                </c:pt>
                <c:pt idx="272">
                  <c:v>2335.7229157083334</c:v>
                </c:pt>
                <c:pt idx="273">
                  <c:v>615.95749970833333</c:v>
                </c:pt>
                <c:pt idx="274">
                  <c:v>853.53042599999992</c:v>
                </c:pt>
                <c:pt idx="275">
                  <c:v>1556.7471059583338</c:v>
                </c:pt>
                <c:pt idx="276">
                  <c:v>1618.6124903749999</c:v>
                </c:pt>
                <c:pt idx="277">
                  <c:v>363.66458137499995</c:v>
                </c:pt>
                <c:pt idx="278">
                  <c:v>159.19083195833332</c:v>
                </c:pt>
                <c:pt idx="279">
                  <c:v>202.91708249999999</c:v>
                </c:pt>
                <c:pt idx="280">
                  <c:v>359.52083270833333</c:v>
                </c:pt>
                <c:pt idx="281">
                  <c:v>879.15082920833345</c:v>
                </c:pt>
                <c:pt idx="282">
                  <c:v>1126.8641611666665</c:v>
                </c:pt>
                <c:pt idx="283">
                  <c:v>1795.1491546249999</c:v>
                </c:pt>
                <c:pt idx="284">
                  <c:v>2094.880009916666</c:v>
                </c:pt>
                <c:pt idx="285">
                  <c:v>1915.3320719999999</c:v>
                </c:pt>
                <c:pt idx="286">
                  <c:v>1938.7045949583332</c:v>
                </c:pt>
                <c:pt idx="287">
                  <c:v>1158.6474991250002</c:v>
                </c:pt>
                <c:pt idx="288">
                  <c:v>696.05500087500002</c:v>
                </c:pt>
                <c:pt idx="289">
                  <c:v>1116.6254170833333</c:v>
                </c:pt>
                <c:pt idx="290">
                  <c:v>1242.3199995833336</c:v>
                </c:pt>
                <c:pt idx="291">
                  <c:v>1253.1220830416667</c:v>
                </c:pt>
                <c:pt idx="292">
                  <c:v>1029.8395895000001</c:v>
                </c:pt>
                <c:pt idx="293">
                  <c:v>1215.8054147916666</c:v>
                </c:pt>
                <c:pt idx="294">
                  <c:v>1040.3733342916667</c:v>
                </c:pt>
                <c:pt idx="295">
                  <c:v>712.25166816666672</c:v>
                </c:pt>
                <c:pt idx="296">
                  <c:v>595.50791804166658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218-4D8D-8F94-A05BEB99ED1E}"/>
            </c:ext>
          </c:extLst>
        </c:ser>
        <c:ser>
          <c:idx val="1"/>
          <c:order val="1"/>
          <c:tx>
            <c:strRef>
              <c:f>'Ark1'!$J$2</c:f>
              <c:strCache>
                <c:ptCount val="1"/>
                <c:pt idx="0">
                  <c:v>Gas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67"/>
              <c:layout>
                <c:manualLayout>
                  <c:x val="1.7103258642120971E-2"/>
                  <c:y val="-0.149924872841140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218-4D8D-8F94-A05BEB99ED1E}"/>
                </c:ext>
              </c:extLst>
            </c:dLbl>
            <c:dLbl>
              <c:idx val="239"/>
              <c:layout>
                <c:manualLayout>
                  <c:x val="5.8333333333333334E-2"/>
                  <c:y val="-0.152777777777777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18-4D8D-8F94-A05BEB99ED1E}"/>
                </c:ext>
              </c:extLst>
            </c:dLbl>
            <c:dLbl>
              <c:idx val="296"/>
              <c:layout>
                <c:manualLayout>
                  <c:x val="0"/>
                  <c:y val="0.115058623343200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218-4D8D-8F94-A05BEB99ED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'Ark1'!$H$3:$H$299</c:f>
              <c:numCache>
                <c:formatCode>m/d/yyyy</c:formatCode>
                <c:ptCount val="297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  <c:pt idx="29">
                  <c:v>44591</c:v>
                </c:pt>
                <c:pt idx="30">
                  <c:v>44592</c:v>
                </c:pt>
                <c:pt idx="31">
                  <c:v>44593</c:v>
                </c:pt>
                <c:pt idx="32">
                  <c:v>44594</c:v>
                </c:pt>
                <c:pt idx="33">
                  <c:v>44595</c:v>
                </c:pt>
                <c:pt idx="34">
                  <c:v>44596</c:v>
                </c:pt>
                <c:pt idx="35">
                  <c:v>44597</c:v>
                </c:pt>
                <c:pt idx="36">
                  <c:v>44598</c:v>
                </c:pt>
                <c:pt idx="37">
                  <c:v>44599</c:v>
                </c:pt>
                <c:pt idx="38">
                  <c:v>44600</c:v>
                </c:pt>
                <c:pt idx="39">
                  <c:v>44601</c:v>
                </c:pt>
                <c:pt idx="40">
                  <c:v>44602</c:v>
                </c:pt>
                <c:pt idx="41">
                  <c:v>44603</c:v>
                </c:pt>
                <c:pt idx="42">
                  <c:v>44604</c:v>
                </c:pt>
                <c:pt idx="43">
                  <c:v>44605</c:v>
                </c:pt>
                <c:pt idx="44">
                  <c:v>44606</c:v>
                </c:pt>
                <c:pt idx="45">
                  <c:v>44607</c:v>
                </c:pt>
                <c:pt idx="46">
                  <c:v>44608</c:v>
                </c:pt>
                <c:pt idx="47">
                  <c:v>44609</c:v>
                </c:pt>
                <c:pt idx="48">
                  <c:v>44610</c:v>
                </c:pt>
                <c:pt idx="49">
                  <c:v>44611</c:v>
                </c:pt>
                <c:pt idx="50">
                  <c:v>44612</c:v>
                </c:pt>
                <c:pt idx="51">
                  <c:v>44613</c:v>
                </c:pt>
                <c:pt idx="52">
                  <c:v>44614</c:v>
                </c:pt>
                <c:pt idx="53">
                  <c:v>44615</c:v>
                </c:pt>
                <c:pt idx="54">
                  <c:v>44616</c:v>
                </c:pt>
                <c:pt idx="55">
                  <c:v>44617</c:v>
                </c:pt>
                <c:pt idx="56">
                  <c:v>44618</c:v>
                </c:pt>
                <c:pt idx="57">
                  <c:v>44619</c:v>
                </c:pt>
                <c:pt idx="58">
                  <c:v>44620</c:v>
                </c:pt>
                <c:pt idx="59">
                  <c:v>44621</c:v>
                </c:pt>
                <c:pt idx="60">
                  <c:v>44622</c:v>
                </c:pt>
                <c:pt idx="61">
                  <c:v>44623</c:v>
                </c:pt>
                <c:pt idx="62">
                  <c:v>44624</c:v>
                </c:pt>
                <c:pt idx="63">
                  <c:v>44625</c:v>
                </c:pt>
                <c:pt idx="64">
                  <c:v>44626</c:v>
                </c:pt>
                <c:pt idx="65">
                  <c:v>44627</c:v>
                </c:pt>
                <c:pt idx="66">
                  <c:v>44628</c:v>
                </c:pt>
                <c:pt idx="67">
                  <c:v>44629</c:v>
                </c:pt>
                <c:pt idx="68">
                  <c:v>44630</c:v>
                </c:pt>
                <c:pt idx="69">
                  <c:v>44631</c:v>
                </c:pt>
                <c:pt idx="70">
                  <c:v>44632</c:v>
                </c:pt>
                <c:pt idx="71">
                  <c:v>44633</c:v>
                </c:pt>
                <c:pt idx="72">
                  <c:v>44634</c:v>
                </c:pt>
                <c:pt idx="73">
                  <c:v>44635</c:v>
                </c:pt>
                <c:pt idx="74">
                  <c:v>44636</c:v>
                </c:pt>
                <c:pt idx="75">
                  <c:v>44637</c:v>
                </c:pt>
                <c:pt idx="76">
                  <c:v>44638</c:v>
                </c:pt>
                <c:pt idx="77">
                  <c:v>44639</c:v>
                </c:pt>
                <c:pt idx="78">
                  <c:v>44640</c:v>
                </c:pt>
                <c:pt idx="79">
                  <c:v>44641</c:v>
                </c:pt>
                <c:pt idx="80">
                  <c:v>44642</c:v>
                </c:pt>
                <c:pt idx="81">
                  <c:v>44643</c:v>
                </c:pt>
                <c:pt idx="82">
                  <c:v>44644</c:v>
                </c:pt>
                <c:pt idx="83">
                  <c:v>44645</c:v>
                </c:pt>
                <c:pt idx="84">
                  <c:v>44646</c:v>
                </c:pt>
                <c:pt idx="85">
                  <c:v>44647</c:v>
                </c:pt>
                <c:pt idx="86">
                  <c:v>44648</c:v>
                </c:pt>
                <c:pt idx="87">
                  <c:v>44649</c:v>
                </c:pt>
                <c:pt idx="88">
                  <c:v>44650</c:v>
                </c:pt>
                <c:pt idx="89">
                  <c:v>44651</c:v>
                </c:pt>
                <c:pt idx="90">
                  <c:v>44652</c:v>
                </c:pt>
                <c:pt idx="91">
                  <c:v>44653</c:v>
                </c:pt>
                <c:pt idx="92">
                  <c:v>44654</c:v>
                </c:pt>
                <c:pt idx="93">
                  <c:v>44655</c:v>
                </c:pt>
                <c:pt idx="94">
                  <c:v>44656</c:v>
                </c:pt>
                <c:pt idx="95">
                  <c:v>44657</c:v>
                </c:pt>
                <c:pt idx="96">
                  <c:v>44658</c:v>
                </c:pt>
                <c:pt idx="97">
                  <c:v>44659</c:v>
                </c:pt>
                <c:pt idx="98">
                  <c:v>44660</c:v>
                </c:pt>
                <c:pt idx="99">
                  <c:v>44661</c:v>
                </c:pt>
                <c:pt idx="100">
                  <c:v>44662</c:v>
                </c:pt>
                <c:pt idx="101">
                  <c:v>44663</c:v>
                </c:pt>
                <c:pt idx="102">
                  <c:v>44664</c:v>
                </c:pt>
                <c:pt idx="103">
                  <c:v>44665</c:v>
                </c:pt>
                <c:pt idx="104">
                  <c:v>44666</c:v>
                </c:pt>
                <c:pt idx="105">
                  <c:v>44667</c:v>
                </c:pt>
                <c:pt idx="106">
                  <c:v>44668</c:v>
                </c:pt>
                <c:pt idx="107">
                  <c:v>44669</c:v>
                </c:pt>
                <c:pt idx="108">
                  <c:v>44670</c:v>
                </c:pt>
                <c:pt idx="109">
                  <c:v>44671</c:v>
                </c:pt>
                <c:pt idx="110">
                  <c:v>44672</c:v>
                </c:pt>
                <c:pt idx="111">
                  <c:v>44673</c:v>
                </c:pt>
                <c:pt idx="112">
                  <c:v>44674</c:v>
                </c:pt>
                <c:pt idx="113">
                  <c:v>44675</c:v>
                </c:pt>
                <c:pt idx="114">
                  <c:v>44676</c:v>
                </c:pt>
                <c:pt idx="115">
                  <c:v>44677</c:v>
                </c:pt>
                <c:pt idx="116">
                  <c:v>44678</c:v>
                </c:pt>
                <c:pt idx="117">
                  <c:v>44679</c:v>
                </c:pt>
                <c:pt idx="118">
                  <c:v>44680</c:v>
                </c:pt>
                <c:pt idx="119">
                  <c:v>44681</c:v>
                </c:pt>
                <c:pt idx="120">
                  <c:v>44682</c:v>
                </c:pt>
                <c:pt idx="121">
                  <c:v>44683</c:v>
                </c:pt>
                <c:pt idx="122">
                  <c:v>44684</c:v>
                </c:pt>
                <c:pt idx="123">
                  <c:v>44685</c:v>
                </c:pt>
                <c:pt idx="124">
                  <c:v>44686</c:v>
                </c:pt>
                <c:pt idx="125">
                  <c:v>44687</c:v>
                </c:pt>
                <c:pt idx="126">
                  <c:v>44688</c:v>
                </c:pt>
                <c:pt idx="127">
                  <c:v>44689</c:v>
                </c:pt>
                <c:pt idx="128">
                  <c:v>44690</c:v>
                </c:pt>
                <c:pt idx="129">
                  <c:v>44691</c:v>
                </c:pt>
                <c:pt idx="130">
                  <c:v>44692</c:v>
                </c:pt>
                <c:pt idx="131">
                  <c:v>44693</c:v>
                </c:pt>
                <c:pt idx="132">
                  <c:v>44694</c:v>
                </c:pt>
                <c:pt idx="133">
                  <c:v>44695</c:v>
                </c:pt>
                <c:pt idx="134">
                  <c:v>44696</c:v>
                </c:pt>
                <c:pt idx="135">
                  <c:v>44697</c:v>
                </c:pt>
                <c:pt idx="136">
                  <c:v>44698</c:v>
                </c:pt>
                <c:pt idx="137">
                  <c:v>44699</c:v>
                </c:pt>
                <c:pt idx="138">
                  <c:v>44700</c:v>
                </c:pt>
                <c:pt idx="139">
                  <c:v>44701</c:v>
                </c:pt>
                <c:pt idx="140">
                  <c:v>44702</c:v>
                </c:pt>
                <c:pt idx="141">
                  <c:v>44703</c:v>
                </c:pt>
                <c:pt idx="142">
                  <c:v>44704</c:v>
                </c:pt>
                <c:pt idx="143">
                  <c:v>44705</c:v>
                </c:pt>
                <c:pt idx="144">
                  <c:v>44706</c:v>
                </c:pt>
                <c:pt idx="145">
                  <c:v>44707</c:v>
                </c:pt>
                <c:pt idx="146">
                  <c:v>44708</c:v>
                </c:pt>
                <c:pt idx="147">
                  <c:v>44709</c:v>
                </c:pt>
                <c:pt idx="148">
                  <c:v>44710</c:v>
                </c:pt>
                <c:pt idx="149">
                  <c:v>44711</c:v>
                </c:pt>
                <c:pt idx="150">
                  <c:v>44712</c:v>
                </c:pt>
                <c:pt idx="151">
                  <c:v>44713</c:v>
                </c:pt>
                <c:pt idx="152">
                  <c:v>44714</c:v>
                </c:pt>
                <c:pt idx="153">
                  <c:v>44715</c:v>
                </c:pt>
                <c:pt idx="154">
                  <c:v>44716</c:v>
                </c:pt>
                <c:pt idx="155">
                  <c:v>44717</c:v>
                </c:pt>
                <c:pt idx="156">
                  <c:v>44718</c:v>
                </c:pt>
                <c:pt idx="157">
                  <c:v>44719</c:v>
                </c:pt>
                <c:pt idx="158">
                  <c:v>44720</c:v>
                </c:pt>
                <c:pt idx="159">
                  <c:v>44721</c:v>
                </c:pt>
                <c:pt idx="160">
                  <c:v>44722</c:v>
                </c:pt>
                <c:pt idx="161">
                  <c:v>44723</c:v>
                </c:pt>
                <c:pt idx="162">
                  <c:v>44724</c:v>
                </c:pt>
                <c:pt idx="163">
                  <c:v>44725</c:v>
                </c:pt>
                <c:pt idx="164">
                  <c:v>44726</c:v>
                </c:pt>
                <c:pt idx="165">
                  <c:v>44727</c:v>
                </c:pt>
                <c:pt idx="166">
                  <c:v>44728</c:v>
                </c:pt>
                <c:pt idx="167">
                  <c:v>44729</c:v>
                </c:pt>
                <c:pt idx="168">
                  <c:v>44730</c:v>
                </c:pt>
                <c:pt idx="169">
                  <c:v>44731</c:v>
                </c:pt>
                <c:pt idx="170">
                  <c:v>44732</c:v>
                </c:pt>
                <c:pt idx="171">
                  <c:v>44733</c:v>
                </c:pt>
                <c:pt idx="172">
                  <c:v>44734</c:v>
                </c:pt>
                <c:pt idx="173">
                  <c:v>44735</c:v>
                </c:pt>
                <c:pt idx="174">
                  <c:v>44736</c:v>
                </c:pt>
                <c:pt idx="175">
                  <c:v>44737</c:v>
                </c:pt>
                <c:pt idx="176">
                  <c:v>44738</c:v>
                </c:pt>
                <c:pt idx="177">
                  <c:v>44739</c:v>
                </c:pt>
                <c:pt idx="178">
                  <c:v>44740</c:v>
                </c:pt>
                <c:pt idx="179">
                  <c:v>44741</c:v>
                </c:pt>
                <c:pt idx="180">
                  <c:v>44742</c:v>
                </c:pt>
                <c:pt idx="181">
                  <c:v>44743</c:v>
                </c:pt>
                <c:pt idx="182">
                  <c:v>44744</c:v>
                </c:pt>
                <c:pt idx="183">
                  <c:v>44745</c:v>
                </c:pt>
                <c:pt idx="184">
                  <c:v>44746</c:v>
                </c:pt>
                <c:pt idx="185">
                  <c:v>44747</c:v>
                </c:pt>
                <c:pt idx="186">
                  <c:v>44748</c:v>
                </c:pt>
                <c:pt idx="187">
                  <c:v>44749</c:v>
                </c:pt>
                <c:pt idx="188">
                  <c:v>44750</c:v>
                </c:pt>
                <c:pt idx="189">
                  <c:v>44751</c:v>
                </c:pt>
                <c:pt idx="190">
                  <c:v>44752</c:v>
                </c:pt>
                <c:pt idx="191">
                  <c:v>44753</c:v>
                </c:pt>
                <c:pt idx="192">
                  <c:v>44754</c:v>
                </c:pt>
                <c:pt idx="193">
                  <c:v>44755</c:v>
                </c:pt>
                <c:pt idx="194">
                  <c:v>44756</c:v>
                </c:pt>
                <c:pt idx="195">
                  <c:v>44757</c:v>
                </c:pt>
                <c:pt idx="196">
                  <c:v>44758</c:v>
                </c:pt>
                <c:pt idx="197">
                  <c:v>44759</c:v>
                </c:pt>
                <c:pt idx="198">
                  <c:v>44760</c:v>
                </c:pt>
                <c:pt idx="199">
                  <c:v>44761</c:v>
                </c:pt>
                <c:pt idx="200">
                  <c:v>44762</c:v>
                </c:pt>
                <c:pt idx="201">
                  <c:v>44763</c:v>
                </c:pt>
                <c:pt idx="202">
                  <c:v>44764</c:v>
                </c:pt>
                <c:pt idx="203">
                  <c:v>44765</c:v>
                </c:pt>
                <c:pt idx="204">
                  <c:v>44766</c:v>
                </c:pt>
                <c:pt idx="205">
                  <c:v>44767</c:v>
                </c:pt>
                <c:pt idx="206">
                  <c:v>44768</c:v>
                </c:pt>
                <c:pt idx="207">
                  <c:v>44769</c:v>
                </c:pt>
                <c:pt idx="208">
                  <c:v>44770</c:v>
                </c:pt>
                <c:pt idx="209">
                  <c:v>44771</c:v>
                </c:pt>
                <c:pt idx="210">
                  <c:v>44772</c:v>
                </c:pt>
                <c:pt idx="211">
                  <c:v>44773</c:v>
                </c:pt>
                <c:pt idx="212">
                  <c:v>44774</c:v>
                </c:pt>
                <c:pt idx="213">
                  <c:v>44775</c:v>
                </c:pt>
                <c:pt idx="214">
                  <c:v>44776</c:v>
                </c:pt>
                <c:pt idx="215">
                  <c:v>44777</c:v>
                </c:pt>
                <c:pt idx="216">
                  <c:v>44778</c:v>
                </c:pt>
                <c:pt idx="217">
                  <c:v>44779</c:v>
                </c:pt>
                <c:pt idx="218">
                  <c:v>44780</c:v>
                </c:pt>
                <c:pt idx="219">
                  <c:v>44781</c:v>
                </c:pt>
                <c:pt idx="220">
                  <c:v>44782</c:v>
                </c:pt>
                <c:pt idx="221">
                  <c:v>44783</c:v>
                </c:pt>
                <c:pt idx="222">
                  <c:v>44784</c:v>
                </c:pt>
                <c:pt idx="223">
                  <c:v>44785</c:v>
                </c:pt>
                <c:pt idx="224">
                  <c:v>44786</c:v>
                </c:pt>
                <c:pt idx="225">
                  <c:v>44787</c:v>
                </c:pt>
                <c:pt idx="226">
                  <c:v>44788</c:v>
                </c:pt>
                <c:pt idx="227">
                  <c:v>44789</c:v>
                </c:pt>
                <c:pt idx="228">
                  <c:v>44790</c:v>
                </c:pt>
                <c:pt idx="229">
                  <c:v>44791</c:v>
                </c:pt>
                <c:pt idx="230">
                  <c:v>44792</c:v>
                </c:pt>
                <c:pt idx="231">
                  <c:v>44793</c:v>
                </c:pt>
                <c:pt idx="232">
                  <c:v>44794</c:v>
                </c:pt>
                <c:pt idx="233">
                  <c:v>44795</c:v>
                </c:pt>
                <c:pt idx="234">
                  <c:v>44796</c:v>
                </c:pt>
                <c:pt idx="235">
                  <c:v>44797</c:v>
                </c:pt>
                <c:pt idx="236">
                  <c:v>44798</c:v>
                </c:pt>
                <c:pt idx="237">
                  <c:v>44799</c:v>
                </c:pt>
                <c:pt idx="238">
                  <c:v>44800</c:v>
                </c:pt>
                <c:pt idx="239">
                  <c:v>44801</c:v>
                </c:pt>
                <c:pt idx="240">
                  <c:v>44802</c:v>
                </c:pt>
                <c:pt idx="241">
                  <c:v>44803</c:v>
                </c:pt>
                <c:pt idx="242">
                  <c:v>44804</c:v>
                </c:pt>
                <c:pt idx="243">
                  <c:v>44805</c:v>
                </c:pt>
                <c:pt idx="244">
                  <c:v>44806</c:v>
                </c:pt>
                <c:pt idx="245">
                  <c:v>44807</c:v>
                </c:pt>
                <c:pt idx="246">
                  <c:v>44808</c:v>
                </c:pt>
                <c:pt idx="247">
                  <c:v>44809</c:v>
                </c:pt>
                <c:pt idx="248">
                  <c:v>44810</c:v>
                </c:pt>
                <c:pt idx="249">
                  <c:v>44811</c:v>
                </c:pt>
                <c:pt idx="250">
                  <c:v>44812</c:v>
                </c:pt>
                <c:pt idx="251">
                  <c:v>44813</c:v>
                </c:pt>
                <c:pt idx="252">
                  <c:v>44814</c:v>
                </c:pt>
                <c:pt idx="253">
                  <c:v>44815</c:v>
                </c:pt>
                <c:pt idx="254">
                  <c:v>44816</c:v>
                </c:pt>
                <c:pt idx="255">
                  <c:v>44817</c:v>
                </c:pt>
                <c:pt idx="256">
                  <c:v>44818</c:v>
                </c:pt>
                <c:pt idx="257">
                  <c:v>44819</c:v>
                </c:pt>
                <c:pt idx="258">
                  <c:v>44820</c:v>
                </c:pt>
                <c:pt idx="259">
                  <c:v>44821</c:v>
                </c:pt>
                <c:pt idx="260">
                  <c:v>44822</c:v>
                </c:pt>
                <c:pt idx="261">
                  <c:v>44823</c:v>
                </c:pt>
                <c:pt idx="262">
                  <c:v>44824</c:v>
                </c:pt>
                <c:pt idx="263">
                  <c:v>44825</c:v>
                </c:pt>
                <c:pt idx="264">
                  <c:v>44826</c:v>
                </c:pt>
                <c:pt idx="265">
                  <c:v>44827</c:v>
                </c:pt>
                <c:pt idx="266">
                  <c:v>44828</c:v>
                </c:pt>
                <c:pt idx="267">
                  <c:v>44829</c:v>
                </c:pt>
                <c:pt idx="268">
                  <c:v>44830</c:v>
                </c:pt>
                <c:pt idx="269">
                  <c:v>44831</c:v>
                </c:pt>
                <c:pt idx="270">
                  <c:v>44832</c:v>
                </c:pt>
                <c:pt idx="271">
                  <c:v>44833</c:v>
                </c:pt>
                <c:pt idx="272">
                  <c:v>44834</c:v>
                </c:pt>
                <c:pt idx="273">
                  <c:v>44835</c:v>
                </c:pt>
                <c:pt idx="274">
                  <c:v>44836</c:v>
                </c:pt>
                <c:pt idx="275">
                  <c:v>44837</c:v>
                </c:pt>
                <c:pt idx="276">
                  <c:v>44838</c:v>
                </c:pt>
                <c:pt idx="277">
                  <c:v>44839</c:v>
                </c:pt>
                <c:pt idx="278">
                  <c:v>44840</c:v>
                </c:pt>
                <c:pt idx="279">
                  <c:v>44841</c:v>
                </c:pt>
                <c:pt idx="280">
                  <c:v>44842</c:v>
                </c:pt>
                <c:pt idx="281">
                  <c:v>44843</c:v>
                </c:pt>
                <c:pt idx="282">
                  <c:v>44844</c:v>
                </c:pt>
                <c:pt idx="283">
                  <c:v>44845</c:v>
                </c:pt>
                <c:pt idx="284">
                  <c:v>44846</c:v>
                </c:pt>
                <c:pt idx="285">
                  <c:v>44847</c:v>
                </c:pt>
                <c:pt idx="286">
                  <c:v>44848</c:v>
                </c:pt>
                <c:pt idx="287">
                  <c:v>44849</c:v>
                </c:pt>
                <c:pt idx="288">
                  <c:v>44850</c:v>
                </c:pt>
                <c:pt idx="289">
                  <c:v>44851</c:v>
                </c:pt>
                <c:pt idx="290">
                  <c:v>44852</c:v>
                </c:pt>
                <c:pt idx="291">
                  <c:v>44853</c:v>
                </c:pt>
                <c:pt idx="292">
                  <c:v>44854</c:v>
                </c:pt>
                <c:pt idx="293">
                  <c:v>44855</c:v>
                </c:pt>
                <c:pt idx="294">
                  <c:v>44856</c:v>
                </c:pt>
                <c:pt idx="295">
                  <c:v>44857</c:v>
                </c:pt>
                <c:pt idx="296">
                  <c:v>44858</c:v>
                </c:pt>
              </c:numCache>
            </c:numRef>
          </c:cat>
          <c:val>
            <c:numRef>
              <c:f>'Ark1'!$J$3:$J$299</c:f>
              <c:numCache>
                <c:formatCode>0.0</c:formatCode>
                <c:ptCount val="297"/>
                <c:pt idx="0">
                  <c:v>542.20354999999995</c:v>
                </c:pt>
                <c:pt idx="1">
                  <c:v>542.20354999999995</c:v>
                </c:pt>
                <c:pt idx="2">
                  <c:v>542.20354999999995</c:v>
                </c:pt>
                <c:pt idx="3">
                  <c:v>541.87575000000004</c:v>
                </c:pt>
                <c:pt idx="4">
                  <c:v>659.59320000000002</c:v>
                </c:pt>
                <c:pt idx="5">
                  <c:v>694.34</c:v>
                </c:pt>
                <c:pt idx="6">
                  <c:v>716.66020000000003</c:v>
                </c:pt>
                <c:pt idx="7">
                  <c:v>635.11250000000007</c:v>
                </c:pt>
                <c:pt idx="8">
                  <c:v>635.11250000000007</c:v>
                </c:pt>
                <c:pt idx="9">
                  <c:v>646.66</c:v>
                </c:pt>
                <c:pt idx="10">
                  <c:v>643.56079999999997</c:v>
                </c:pt>
                <c:pt idx="11">
                  <c:v>614.99749999999995</c:v>
                </c:pt>
                <c:pt idx="12">
                  <c:v>569.87284999999997</c:v>
                </c:pt>
                <c:pt idx="13">
                  <c:v>652.99250000000006</c:v>
                </c:pt>
                <c:pt idx="14">
                  <c:v>638.83749999999998</c:v>
                </c:pt>
                <c:pt idx="15">
                  <c:v>638.83749999999998</c:v>
                </c:pt>
                <c:pt idx="16">
                  <c:v>644.84965</c:v>
                </c:pt>
                <c:pt idx="17">
                  <c:v>573.65</c:v>
                </c:pt>
                <c:pt idx="18">
                  <c:v>593.28075000000001</c:v>
                </c:pt>
                <c:pt idx="19">
                  <c:v>562.02800000000002</c:v>
                </c:pt>
                <c:pt idx="20">
                  <c:v>564.50884999999994</c:v>
                </c:pt>
                <c:pt idx="21">
                  <c:v>593.39250000000004</c:v>
                </c:pt>
                <c:pt idx="22">
                  <c:v>593.39250000000004</c:v>
                </c:pt>
                <c:pt idx="23">
                  <c:v>600.17200000000003</c:v>
                </c:pt>
                <c:pt idx="24">
                  <c:v>708.74085000000002</c:v>
                </c:pt>
                <c:pt idx="25">
                  <c:v>701.32810000000006</c:v>
                </c:pt>
                <c:pt idx="26">
                  <c:v>687.51580000000001</c:v>
                </c:pt>
                <c:pt idx="27">
                  <c:v>685.29570000000001</c:v>
                </c:pt>
                <c:pt idx="28">
                  <c:v>683.17989999999998</c:v>
                </c:pt>
                <c:pt idx="29">
                  <c:v>683.17989999999998</c:v>
                </c:pt>
                <c:pt idx="30">
                  <c:v>689.22929999999997</c:v>
                </c:pt>
                <c:pt idx="31">
                  <c:v>629.66655000000003</c:v>
                </c:pt>
                <c:pt idx="32">
                  <c:v>569.06825000000003</c:v>
                </c:pt>
                <c:pt idx="33">
                  <c:v>573.41160000000002</c:v>
                </c:pt>
                <c:pt idx="34">
                  <c:v>594.42804999999998</c:v>
                </c:pt>
                <c:pt idx="35">
                  <c:v>612.12925000000007</c:v>
                </c:pt>
                <c:pt idx="36">
                  <c:v>612.12925000000007</c:v>
                </c:pt>
                <c:pt idx="37">
                  <c:v>613.21695000000011</c:v>
                </c:pt>
                <c:pt idx="38">
                  <c:v>587.45484999999996</c:v>
                </c:pt>
                <c:pt idx="39">
                  <c:v>575.43799999999999</c:v>
                </c:pt>
                <c:pt idx="40">
                  <c:v>564.09164999999996</c:v>
                </c:pt>
                <c:pt idx="41">
                  <c:v>560.00160000000005</c:v>
                </c:pt>
                <c:pt idx="42">
                  <c:v>571.78750000000002</c:v>
                </c:pt>
                <c:pt idx="43">
                  <c:v>571.78750000000002</c:v>
                </c:pt>
                <c:pt idx="44">
                  <c:v>571.60124999999994</c:v>
                </c:pt>
                <c:pt idx="45">
                  <c:v>601.49064999999996</c:v>
                </c:pt>
                <c:pt idx="46">
                  <c:v>523.17624999999998</c:v>
                </c:pt>
                <c:pt idx="47">
                  <c:v>514.46720000000005</c:v>
                </c:pt>
                <c:pt idx="48">
                  <c:v>558.23595</c:v>
                </c:pt>
                <c:pt idx="49">
                  <c:v>546.01050000000009</c:v>
                </c:pt>
                <c:pt idx="50">
                  <c:v>546.01050000000009</c:v>
                </c:pt>
                <c:pt idx="51">
                  <c:v>547.50049999999999</c:v>
                </c:pt>
                <c:pt idx="52">
                  <c:v>539.03729999999996</c:v>
                </c:pt>
                <c:pt idx="53">
                  <c:v>594.51</c:v>
                </c:pt>
                <c:pt idx="54">
                  <c:v>665.8288500000001</c:v>
                </c:pt>
                <c:pt idx="55">
                  <c:v>915.10585000000003</c:v>
                </c:pt>
                <c:pt idx="56">
                  <c:v>678.50130000000001</c:v>
                </c:pt>
                <c:pt idx="57">
                  <c:v>678.50130000000001</c:v>
                </c:pt>
                <c:pt idx="58">
                  <c:v>687.73185000000001</c:v>
                </c:pt>
                <c:pt idx="59">
                  <c:v>737.43825000000004</c:v>
                </c:pt>
                <c:pt idx="60">
                  <c:v>918.65205000000003</c:v>
                </c:pt>
                <c:pt idx="61">
                  <c:v>1272.7430999999999</c:v>
                </c:pt>
                <c:pt idx="62">
                  <c:v>1168.6964</c:v>
                </c:pt>
                <c:pt idx="63">
                  <c:v>1539.5425</c:v>
                </c:pt>
                <c:pt idx="64">
                  <c:v>1539.5425</c:v>
                </c:pt>
                <c:pt idx="65">
                  <c:v>1437.8500000000001</c:v>
                </c:pt>
                <c:pt idx="66">
                  <c:v>1590.575</c:v>
                </c:pt>
                <c:pt idx="67">
                  <c:v>1573.7678000000001</c:v>
                </c:pt>
                <c:pt idx="68">
                  <c:v>1117.7384000000002</c:v>
                </c:pt>
                <c:pt idx="69">
                  <c:v>924.17250000000001</c:v>
                </c:pt>
                <c:pt idx="70">
                  <c:v>960.72964999999999</c:v>
                </c:pt>
                <c:pt idx="71">
                  <c:v>960.72964999999999</c:v>
                </c:pt>
                <c:pt idx="72">
                  <c:v>971.03300000000002</c:v>
                </c:pt>
                <c:pt idx="73">
                  <c:v>836.42640000000006</c:v>
                </c:pt>
                <c:pt idx="74">
                  <c:v>830.29505000000006</c:v>
                </c:pt>
                <c:pt idx="75">
                  <c:v>733.43759999999997</c:v>
                </c:pt>
                <c:pt idx="76">
                  <c:v>770.68015000000003</c:v>
                </c:pt>
                <c:pt idx="77">
                  <c:v>719.55080000000009</c:v>
                </c:pt>
                <c:pt idx="78">
                  <c:v>719.55080000000009</c:v>
                </c:pt>
                <c:pt idx="79">
                  <c:v>738.31734999999992</c:v>
                </c:pt>
                <c:pt idx="80">
                  <c:v>698.44495000000006</c:v>
                </c:pt>
                <c:pt idx="81">
                  <c:v>707.7351000000001</c:v>
                </c:pt>
                <c:pt idx="82">
                  <c:v>845.73890000000006</c:v>
                </c:pt>
                <c:pt idx="83">
                  <c:v>752.82249999999999</c:v>
                </c:pt>
                <c:pt idx="84">
                  <c:v>720.82474999999999</c:v>
                </c:pt>
                <c:pt idx="85">
                  <c:v>720.82474999999999</c:v>
                </c:pt>
                <c:pt idx="86">
                  <c:v>731.91034999999999</c:v>
                </c:pt>
                <c:pt idx="87">
                  <c:v>763.40895</c:v>
                </c:pt>
                <c:pt idx="88">
                  <c:v>810.00125000000003</c:v>
                </c:pt>
                <c:pt idx="89">
                  <c:v>864.2</c:v>
                </c:pt>
                <c:pt idx="90">
                  <c:v>923.80000000000007</c:v>
                </c:pt>
                <c:pt idx="91">
                  <c:v>838.87</c:v>
                </c:pt>
                <c:pt idx="92">
                  <c:v>838.87</c:v>
                </c:pt>
                <c:pt idx="93">
                  <c:v>841.85</c:v>
                </c:pt>
                <c:pt idx="94">
                  <c:v>832.26930000000004</c:v>
                </c:pt>
                <c:pt idx="95">
                  <c:v>818.06960000000004</c:v>
                </c:pt>
                <c:pt idx="96">
                  <c:v>800.38329999999996</c:v>
                </c:pt>
                <c:pt idx="97">
                  <c:v>771.07500000000005</c:v>
                </c:pt>
                <c:pt idx="98">
                  <c:v>779.24020000000007</c:v>
                </c:pt>
                <c:pt idx="99">
                  <c:v>779.24020000000007</c:v>
                </c:pt>
                <c:pt idx="100">
                  <c:v>787.09250000000009</c:v>
                </c:pt>
                <c:pt idx="101">
                  <c:v>750.11070000000007</c:v>
                </c:pt>
                <c:pt idx="102">
                  <c:v>775.8877</c:v>
                </c:pt>
                <c:pt idx="103">
                  <c:v>783.60590000000002</c:v>
                </c:pt>
                <c:pt idx="104">
                  <c:v>695.88215000000002</c:v>
                </c:pt>
                <c:pt idx="105">
                  <c:v>695.88215000000002</c:v>
                </c:pt>
                <c:pt idx="106">
                  <c:v>695.88215000000002</c:v>
                </c:pt>
                <c:pt idx="107">
                  <c:v>695.88215000000002</c:v>
                </c:pt>
                <c:pt idx="108">
                  <c:v>706.36429999999996</c:v>
                </c:pt>
                <c:pt idx="109">
                  <c:v>695.44259999999997</c:v>
                </c:pt>
                <c:pt idx="110">
                  <c:v>701.15674999999999</c:v>
                </c:pt>
                <c:pt idx="111">
                  <c:v>735.17345</c:v>
                </c:pt>
                <c:pt idx="112">
                  <c:v>685.58625000000006</c:v>
                </c:pt>
                <c:pt idx="113">
                  <c:v>685.58625000000006</c:v>
                </c:pt>
                <c:pt idx="114">
                  <c:v>693.87065000000007</c:v>
                </c:pt>
                <c:pt idx="115">
                  <c:v>705.32875000000001</c:v>
                </c:pt>
                <c:pt idx="116">
                  <c:v>725.44375000000002</c:v>
                </c:pt>
                <c:pt idx="117">
                  <c:v>798.24515000000008</c:v>
                </c:pt>
                <c:pt idx="118">
                  <c:v>745</c:v>
                </c:pt>
                <c:pt idx="119">
                  <c:v>730.53954999999996</c:v>
                </c:pt>
                <c:pt idx="120">
                  <c:v>730.53954999999996</c:v>
                </c:pt>
                <c:pt idx="121">
                  <c:v>730.53954999999996</c:v>
                </c:pt>
                <c:pt idx="122">
                  <c:v>730.28625000000011</c:v>
                </c:pt>
                <c:pt idx="123">
                  <c:v>752.45</c:v>
                </c:pt>
                <c:pt idx="124">
                  <c:v>797.15</c:v>
                </c:pt>
                <c:pt idx="125">
                  <c:v>741.32715000000007</c:v>
                </c:pt>
                <c:pt idx="126">
                  <c:v>675.51385000000005</c:v>
                </c:pt>
                <c:pt idx="127">
                  <c:v>675.51385000000005</c:v>
                </c:pt>
                <c:pt idx="128">
                  <c:v>696.57500000000005</c:v>
                </c:pt>
                <c:pt idx="129">
                  <c:v>630.63504999999998</c:v>
                </c:pt>
                <c:pt idx="130">
                  <c:v>620.42854999999997</c:v>
                </c:pt>
                <c:pt idx="131">
                  <c:v>621.42684999999994</c:v>
                </c:pt>
                <c:pt idx="132">
                  <c:v>697.81169999999997</c:v>
                </c:pt>
                <c:pt idx="133">
                  <c:v>714.08249999999998</c:v>
                </c:pt>
                <c:pt idx="134">
                  <c:v>714.08249999999998</c:v>
                </c:pt>
                <c:pt idx="135">
                  <c:v>718.55250000000001</c:v>
                </c:pt>
                <c:pt idx="136">
                  <c:v>691.52390000000003</c:v>
                </c:pt>
                <c:pt idx="137">
                  <c:v>698.45240000000001</c:v>
                </c:pt>
                <c:pt idx="138">
                  <c:v>609.41</c:v>
                </c:pt>
                <c:pt idx="139">
                  <c:v>670.68625000000009</c:v>
                </c:pt>
                <c:pt idx="140">
                  <c:v>639.02375000000006</c:v>
                </c:pt>
                <c:pt idx="141">
                  <c:v>639.02375000000006</c:v>
                </c:pt>
                <c:pt idx="142">
                  <c:v>637.16125000000011</c:v>
                </c:pt>
                <c:pt idx="143">
                  <c:v>594.51</c:v>
                </c:pt>
                <c:pt idx="144">
                  <c:v>614.43875000000003</c:v>
                </c:pt>
                <c:pt idx="145">
                  <c:v>607.79335000000003</c:v>
                </c:pt>
                <c:pt idx="146">
                  <c:v>622.59649999999999</c:v>
                </c:pt>
                <c:pt idx="147">
                  <c:v>622.44749999999999</c:v>
                </c:pt>
                <c:pt idx="148">
                  <c:v>622.44749999999999</c:v>
                </c:pt>
                <c:pt idx="149">
                  <c:v>629.91985</c:v>
                </c:pt>
                <c:pt idx="150">
                  <c:v>660.83735000000001</c:v>
                </c:pt>
                <c:pt idx="151">
                  <c:v>656.27050000000008</c:v>
                </c:pt>
                <c:pt idx="152">
                  <c:v>575.51250000000005</c:v>
                </c:pt>
                <c:pt idx="153">
                  <c:v>575.51250000000005</c:v>
                </c:pt>
                <c:pt idx="154">
                  <c:v>575.51250000000005</c:v>
                </c:pt>
                <c:pt idx="155">
                  <c:v>575.51250000000005</c:v>
                </c:pt>
                <c:pt idx="156">
                  <c:v>576.81624999999997</c:v>
                </c:pt>
                <c:pt idx="157">
                  <c:v>590.74775</c:v>
                </c:pt>
                <c:pt idx="158">
                  <c:v>591.22455000000002</c:v>
                </c:pt>
                <c:pt idx="159">
                  <c:v>582.73154999999997</c:v>
                </c:pt>
                <c:pt idx="160">
                  <c:v>625.80000000000007</c:v>
                </c:pt>
                <c:pt idx="161">
                  <c:v>583.89375000000007</c:v>
                </c:pt>
                <c:pt idx="162">
                  <c:v>583.89375000000007</c:v>
                </c:pt>
                <c:pt idx="163">
                  <c:v>597.11750000000006</c:v>
                </c:pt>
                <c:pt idx="164">
                  <c:v>609.22375000000011</c:v>
                </c:pt>
                <c:pt idx="165">
                  <c:v>720.41500000000008</c:v>
                </c:pt>
                <c:pt idx="166">
                  <c:v>874.63000000000011</c:v>
                </c:pt>
                <c:pt idx="167">
                  <c:v>890.27499999999998</c:v>
                </c:pt>
                <c:pt idx="168">
                  <c:v>818.56875000000002</c:v>
                </c:pt>
                <c:pt idx="169">
                  <c:v>818.56875000000002</c:v>
                </c:pt>
                <c:pt idx="170">
                  <c:v>819.5</c:v>
                </c:pt>
                <c:pt idx="171">
                  <c:v>869.02760000000001</c:v>
                </c:pt>
                <c:pt idx="172">
                  <c:v>923.80000000000007</c:v>
                </c:pt>
                <c:pt idx="173">
                  <c:v>942.94650000000001</c:v>
                </c:pt>
                <c:pt idx="174">
                  <c:v>987.87</c:v>
                </c:pt>
                <c:pt idx="175">
                  <c:v>936.94925000000001</c:v>
                </c:pt>
                <c:pt idx="176">
                  <c:v>936.94925000000001</c:v>
                </c:pt>
                <c:pt idx="177">
                  <c:v>966.45124999999996</c:v>
                </c:pt>
                <c:pt idx="178">
                  <c:v>961.19900000000007</c:v>
                </c:pt>
                <c:pt idx="179">
                  <c:v>971.85249999999996</c:v>
                </c:pt>
                <c:pt idx="180">
                  <c:v>1047.0975000000001</c:v>
                </c:pt>
                <c:pt idx="181">
                  <c:v>1079.6912500000001</c:v>
                </c:pt>
                <c:pt idx="182">
                  <c:v>1089.19</c:v>
                </c:pt>
                <c:pt idx="183">
                  <c:v>1089.19</c:v>
                </c:pt>
                <c:pt idx="184">
                  <c:v>1090.68</c:v>
                </c:pt>
                <c:pt idx="185">
                  <c:v>1240.425</c:v>
                </c:pt>
                <c:pt idx="186">
                  <c:v>1225.4206999999999</c:v>
                </c:pt>
                <c:pt idx="187">
                  <c:v>1280.8039999999999</c:v>
                </c:pt>
                <c:pt idx="188">
                  <c:v>1388.4565</c:v>
                </c:pt>
                <c:pt idx="189">
                  <c:v>1250.259</c:v>
                </c:pt>
                <c:pt idx="190">
                  <c:v>1250.259</c:v>
                </c:pt>
                <c:pt idx="191">
                  <c:v>1254.5800000000002</c:v>
                </c:pt>
                <c:pt idx="192">
                  <c:v>1211.7425000000001</c:v>
                </c:pt>
                <c:pt idx="193">
                  <c:v>1292.9475000000002</c:v>
                </c:pt>
                <c:pt idx="194">
                  <c:v>1356.6673500000002</c:v>
                </c:pt>
                <c:pt idx="195">
                  <c:v>1270.4112500000001</c:v>
                </c:pt>
                <c:pt idx="196">
                  <c:v>1163.3175000000001</c:v>
                </c:pt>
                <c:pt idx="197">
                  <c:v>1163.3175000000001</c:v>
                </c:pt>
                <c:pt idx="198">
                  <c:v>1151.3975</c:v>
                </c:pt>
                <c:pt idx="199">
                  <c:v>1158.5569499999999</c:v>
                </c:pt>
                <c:pt idx="200">
                  <c:v>1128.11625</c:v>
                </c:pt>
                <c:pt idx="201">
                  <c:v>1180.825</c:v>
                </c:pt>
                <c:pt idx="202">
                  <c:v>1165.5525</c:v>
                </c:pt>
                <c:pt idx="203">
                  <c:v>1195.5387499999999</c:v>
                </c:pt>
                <c:pt idx="204">
                  <c:v>1195.5387499999999</c:v>
                </c:pt>
                <c:pt idx="205">
                  <c:v>1200.94</c:v>
                </c:pt>
                <c:pt idx="206">
                  <c:v>1327.59</c:v>
                </c:pt>
                <c:pt idx="207">
                  <c:v>1590.0162500000001</c:v>
                </c:pt>
                <c:pt idx="208">
                  <c:v>1536.2347</c:v>
                </c:pt>
                <c:pt idx="209">
                  <c:v>1489.81375</c:v>
                </c:pt>
                <c:pt idx="210">
                  <c:v>1425.7139500000001</c:v>
                </c:pt>
                <c:pt idx="211">
                  <c:v>1425.7139500000001</c:v>
                </c:pt>
                <c:pt idx="212">
                  <c:v>1430.4</c:v>
                </c:pt>
                <c:pt idx="213">
                  <c:v>1486.0962</c:v>
                </c:pt>
                <c:pt idx="214">
                  <c:v>1497.77035</c:v>
                </c:pt>
                <c:pt idx="215">
                  <c:v>1462.84475</c:v>
                </c:pt>
                <c:pt idx="216">
                  <c:v>1491.1175000000001</c:v>
                </c:pt>
                <c:pt idx="217">
                  <c:v>1441.2024999999999</c:v>
                </c:pt>
                <c:pt idx="218">
                  <c:v>1441.2024999999999</c:v>
                </c:pt>
                <c:pt idx="219">
                  <c:v>1440.1297000000002</c:v>
                </c:pt>
                <c:pt idx="220">
                  <c:v>1430.5862500000001</c:v>
                </c:pt>
                <c:pt idx="221">
                  <c:v>1440.8300000000002</c:v>
                </c:pt>
                <c:pt idx="222">
                  <c:v>1508.7889</c:v>
                </c:pt>
                <c:pt idx="223">
                  <c:v>1541.5912500000002</c:v>
                </c:pt>
                <c:pt idx="224">
                  <c:v>1498.6196500000001</c:v>
                </c:pt>
                <c:pt idx="225">
                  <c:v>1498.6196500000001</c:v>
                </c:pt>
                <c:pt idx="226">
                  <c:v>1506.7625</c:v>
                </c:pt>
                <c:pt idx="227">
                  <c:v>1667.6824999999999</c:v>
                </c:pt>
                <c:pt idx="228">
                  <c:v>1690.21875</c:v>
                </c:pt>
                <c:pt idx="229">
                  <c:v>1695.62</c:v>
                </c:pt>
                <c:pt idx="230">
                  <c:v>1786.1375</c:v>
                </c:pt>
                <c:pt idx="231">
                  <c:v>1827.4850000000001</c:v>
                </c:pt>
                <c:pt idx="232">
                  <c:v>1827.4850000000001</c:v>
                </c:pt>
                <c:pt idx="233">
                  <c:v>1806.43875</c:v>
                </c:pt>
                <c:pt idx="234">
                  <c:v>2108.1637500000002</c:v>
                </c:pt>
                <c:pt idx="235">
                  <c:v>2010.4570000000001</c:v>
                </c:pt>
                <c:pt idx="236">
                  <c:v>2191.79</c:v>
                </c:pt>
                <c:pt idx="237">
                  <c:v>2323.2899499999999</c:v>
                </c:pt>
                <c:pt idx="238">
                  <c:v>2328.3708500000002</c:v>
                </c:pt>
                <c:pt idx="239">
                  <c:v>2328.3708500000002</c:v>
                </c:pt>
                <c:pt idx="240">
                  <c:v>2328.3708500000002</c:v>
                </c:pt>
                <c:pt idx="241">
                  <c:v>2339.8364000000001</c:v>
                </c:pt>
                <c:pt idx="242">
                  <c:v>1854.2826499999999</c:v>
                </c:pt>
                <c:pt idx="243">
                  <c:v>1737.34</c:v>
                </c:pt>
                <c:pt idx="244">
                  <c:v>1665.075</c:v>
                </c:pt>
                <c:pt idx="245">
                  <c:v>1321.63</c:v>
                </c:pt>
                <c:pt idx="246">
                  <c:v>1321.63</c:v>
                </c:pt>
                <c:pt idx="247">
                  <c:v>1333.55</c:v>
                </c:pt>
                <c:pt idx="248">
                  <c:v>1627.825</c:v>
                </c:pt>
                <c:pt idx="249">
                  <c:v>1695.62</c:v>
                </c:pt>
                <c:pt idx="250">
                  <c:v>1551.239</c:v>
                </c:pt>
                <c:pt idx="251">
                  <c:v>1550.941</c:v>
                </c:pt>
                <c:pt idx="252">
                  <c:v>1421.0875000000001</c:v>
                </c:pt>
                <c:pt idx="253">
                  <c:v>1421.0875000000001</c:v>
                </c:pt>
                <c:pt idx="254">
                  <c:v>1466.6815000000001</c:v>
                </c:pt>
                <c:pt idx="255">
                  <c:v>1424.44</c:v>
                </c:pt>
                <c:pt idx="256">
                  <c:v>1480.87375</c:v>
                </c:pt>
                <c:pt idx="257">
                  <c:v>1614.415</c:v>
                </c:pt>
                <c:pt idx="258">
                  <c:v>1499.7371499999999</c:v>
                </c:pt>
                <c:pt idx="259">
                  <c:v>1284.5662500000001</c:v>
                </c:pt>
                <c:pt idx="260">
                  <c:v>1284.5662500000001</c:v>
                </c:pt>
                <c:pt idx="261">
                  <c:v>1253.5072</c:v>
                </c:pt>
                <c:pt idx="262">
                  <c:v>1161.6412500000001</c:v>
                </c:pt>
                <c:pt idx="263">
                  <c:v>1314.73875</c:v>
                </c:pt>
                <c:pt idx="264">
                  <c:v>1288.105</c:v>
                </c:pt>
                <c:pt idx="265">
                  <c:v>1278.8297500000001</c:v>
                </c:pt>
                <c:pt idx="266">
                  <c:v>1309.1512499999999</c:v>
                </c:pt>
                <c:pt idx="267">
                  <c:v>1309.1512499999999</c:v>
                </c:pt>
                <c:pt idx="268">
                  <c:v>1310.0825</c:v>
                </c:pt>
                <c:pt idx="269">
                  <c:v>1248.4039500000001</c:v>
                </c:pt>
                <c:pt idx="270">
                  <c:v>1549.9725000000001</c:v>
                </c:pt>
                <c:pt idx="271">
                  <c:v>1482.55</c:v>
                </c:pt>
                <c:pt idx="272">
                  <c:v>1341.4395500000001</c:v>
                </c:pt>
                <c:pt idx="273">
                  <c:v>1226.27</c:v>
                </c:pt>
                <c:pt idx="274">
                  <c:v>1226.27</c:v>
                </c:pt>
                <c:pt idx="275">
                  <c:v>1198.7050000000002</c:v>
                </c:pt>
                <c:pt idx="276">
                  <c:v>943.17</c:v>
                </c:pt>
                <c:pt idx="277">
                  <c:v>655.6</c:v>
                </c:pt>
                <c:pt idx="278">
                  <c:v>789.7</c:v>
                </c:pt>
                <c:pt idx="279">
                  <c:v>938.88625000000002</c:v>
                </c:pt>
                <c:pt idx="280">
                  <c:v>699.10800000000006</c:v>
                </c:pt>
                <c:pt idx="281">
                  <c:v>699.10800000000006</c:v>
                </c:pt>
                <c:pt idx="282">
                  <c:v>688.75250000000005</c:v>
                </c:pt>
                <c:pt idx="283">
                  <c:v>834.4</c:v>
                </c:pt>
                <c:pt idx="284">
                  <c:v>796.03250000000003</c:v>
                </c:pt>
                <c:pt idx="285">
                  <c:v>774.80000000000007</c:v>
                </c:pt>
                <c:pt idx="286">
                  <c:v>673.85250000000008</c:v>
                </c:pt>
                <c:pt idx="287">
                  <c:v>521.5</c:v>
                </c:pt>
                <c:pt idx="288">
                  <c:v>521.5</c:v>
                </c:pt>
                <c:pt idx="289">
                  <c:v>566.01374999999996</c:v>
                </c:pt>
                <c:pt idx="290">
                  <c:v>476.8</c:v>
                </c:pt>
                <c:pt idx="291">
                  <c:v>483.56460000000004</c:v>
                </c:pt>
                <c:pt idx="292">
                  <c:v>484.25</c:v>
                </c:pt>
                <c:pt idx="293">
                  <c:v>463.58370000000002</c:v>
                </c:pt>
                <c:pt idx="294">
                  <c:v>302.09749999999997</c:v>
                </c:pt>
                <c:pt idx="295">
                  <c:v>302.09749999999997</c:v>
                </c:pt>
                <c:pt idx="296">
                  <c:v>353.13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218-4D8D-8F94-A05BEB99ED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86125120"/>
        <c:axId val="986125536"/>
      </c:lineChart>
      <c:dateAx>
        <c:axId val="98612512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86125536"/>
        <c:crosses val="autoZero"/>
        <c:auto val="1"/>
        <c:lblOffset val="100"/>
        <c:baseTimeUnit val="days"/>
      </c:dateAx>
      <c:valAx>
        <c:axId val="98612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86125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b="1"/>
              <a:t>Kapitalforvatning</a:t>
            </a:r>
            <a:r>
              <a:rPr lang="da-DK" b="1" baseline="0"/>
              <a:t> - Andel af værdipapirer</a:t>
            </a:r>
            <a:endParaRPr lang="da-DK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0.12079498750477831"/>
          <c:y val="0.16282963076652918"/>
          <c:w val="0.85581484152391774"/>
          <c:h val="0.7353271401499831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8.780244312026372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584.160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C927-4FC7-AC3D-3F1A9A04BA67}"/>
                </c:ext>
              </c:extLst>
            </c:dLbl>
            <c:dLbl>
              <c:idx val="1"/>
              <c:layout>
                <c:manualLayout>
                  <c:x val="-4.7646094159429215E-17"/>
                  <c:y val="8.780244312026376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552.101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927-4FC7-AC3D-3F1A9A04BA67}"/>
                </c:ext>
              </c:extLst>
            </c:dLbl>
            <c:dLbl>
              <c:idx val="2"/>
              <c:layout>
                <c:manualLayout>
                  <c:x val="1.6781510267499959E-2"/>
                  <c:y val="7.279410641496938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516.861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026238296355041"/>
                      <c:h val="6.6499989349906224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C927-4FC7-AC3D-3F1A9A04BA67}"/>
                </c:ext>
              </c:extLst>
            </c:dLbl>
            <c:dLbl>
              <c:idx val="3"/>
              <c:layout>
                <c:manualLayout>
                  <c:x val="-2.5989078857004406E-3"/>
                  <c:y val="6.146171018418463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633.627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927-4FC7-AC3D-3F1A9A04BA67}"/>
                </c:ext>
              </c:extLst>
            </c:dLbl>
            <c:dLbl>
              <c:idx val="4"/>
              <c:layout>
                <c:manualLayout>
                  <c:x val="-2.5989078857004406E-3"/>
                  <c:y val="5.707158802817145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628.550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C927-4FC7-AC3D-3F1A9A04BA67}"/>
                </c:ext>
              </c:extLst>
            </c:dLbl>
            <c:dLbl>
              <c:idx val="5"/>
              <c:layout>
                <c:manualLayout>
                  <c:x val="2.8587986742704845E-2"/>
                  <c:y val="-1.756048862405275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632.140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927-4FC7-AC3D-3F1A9A04BA67}"/>
                </c:ext>
              </c:extLst>
            </c:dLbl>
            <c:dLbl>
              <c:idx val="6"/>
              <c:layout>
                <c:manualLayout>
                  <c:x val="-5.1978157714008813E-3"/>
                  <c:y val="6.1461710184184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927-4FC7-AC3D-3F1A9A04BA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Sheet1!$B$1:$H$1</c:f>
              <c:strCach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 NU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584160</c:v>
                </c:pt>
                <c:pt idx="1">
                  <c:v>552101</c:v>
                </c:pt>
                <c:pt idx="2">
                  <c:v>516861</c:v>
                </c:pt>
                <c:pt idx="3">
                  <c:v>633627</c:v>
                </c:pt>
                <c:pt idx="4">
                  <c:v>628550</c:v>
                </c:pt>
                <c:pt idx="5">
                  <c:v>632140</c:v>
                </c:pt>
                <c:pt idx="6" formatCode="#,##0">
                  <c:v>427856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071-4186-95C5-97246B5C7C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5849184"/>
        <c:axId val="675852928"/>
      </c:lineChart>
      <c:catAx>
        <c:axId val="675849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75852928"/>
        <c:crosses val="autoZero"/>
        <c:auto val="1"/>
        <c:lblAlgn val="ctr"/>
        <c:lblOffset val="100"/>
        <c:noMultiLvlLbl val="0"/>
      </c:catAx>
      <c:valAx>
        <c:axId val="675852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75849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9050">
      <a:solidFill>
        <a:schemeClr val="tx1"/>
      </a:solidFill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Investeringer</a:t>
            </a:r>
            <a:r>
              <a:rPr lang="da-DK" baseline="0"/>
              <a:t> og udbytte - Jysk Energi Invest A/S</a:t>
            </a:r>
            <a:endParaRPr lang="da-DK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'Ark1'!$Q$33</c:f>
              <c:strCache>
                <c:ptCount val="1"/>
                <c:pt idx="0">
                  <c:v>Akk. Investering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'Ark1'!$O$34:$O$40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'Ark1'!$Q$34:$Q$40</c:f>
              <c:numCache>
                <c:formatCode>_-* #,##0\ "kr."_-;\-* #,##0\ "kr."_-;_-* "-"??\ "kr."_-;_-@_-</c:formatCode>
                <c:ptCount val="7"/>
                <c:pt idx="0">
                  <c:v>248000000</c:v>
                </c:pt>
                <c:pt idx="1">
                  <c:v>248000000</c:v>
                </c:pt>
                <c:pt idx="2">
                  <c:v>248000000</c:v>
                </c:pt>
                <c:pt idx="3">
                  <c:v>253020000</c:v>
                </c:pt>
                <c:pt idx="4">
                  <c:v>284695000</c:v>
                </c:pt>
                <c:pt idx="5">
                  <c:v>292435000</c:v>
                </c:pt>
                <c:pt idx="6">
                  <c:v>435306400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2A-43D6-9B86-5C51F0748B34}"/>
            </c:ext>
          </c:extLst>
        </c:ser>
        <c:ser>
          <c:idx val="1"/>
          <c:order val="1"/>
          <c:tx>
            <c:strRef>
              <c:f>'Ark1'!$R$33</c:f>
              <c:strCache>
                <c:ptCount val="1"/>
                <c:pt idx="0">
                  <c:v>Akk. Udbytte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'Ark1'!$O$34:$O$40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'Ark1'!$R$34:$R$40</c:f>
              <c:numCache>
                <c:formatCode>_-* #,##0\ "kr."_-;\-* #,##0\ "kr."_-;_-* "-"??\ "kr."_-;_-@_-</c:formatCode>
                <c:ptCount val="7"/>
                <c:pt idx="0">
                  <c:v>0</c:v>
                </c:pt>
                <c:pt idx="1">
                  <c:v>0</c:v>
                </c:pt>
                <c:pt idx="2">
                  <c:v>20430000</c:v>
                </c:pt>
                <c:pt idx="3">
                  <c:v>52650000</c:v>
                </c:pt>
                <c:pt idx="4">
                  <c:v>84960000</c:v>
                </c:pt>
                <c:pt idx="5">
                  <c:v>119137000</c:v>
                </c:pt>
                <c:pt idx="6">
                  <c:v>167137000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2A-43D6-9B86-5C51F0748B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0629855"/>
        <c:axId val="1940631519"/>
      </c:barChart>
      <c:lineChart>
        <c:grouping val="standard"/>
        <c:varyColors val="0"/>
        <c:ser>
          <c:idx val="2"/>
          <c:order val="2"/>
          <c:tx>
            <c:strRef>
              <c:f>'Ark1'!$S$33</c:f>
              <c:strCache>
                <c:ptCount val="1"/>
                <c:pt idx="0">
                  <c:v>%-vis udbytte af investering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'Ark1'!$O$34:$O$40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'Ark1'!$S$34:$S$40</c:f>
              <c:numCache>
                <c:formatCode>0%</c:formatCode>
                <c:ptCount val="7"/>
                <c:pt idx="0">
                  <c:v>0</c:v>
                </c:pt>
                <c:pt idx="1">
                  <c:v>0</c:v>
                </c:pt>
                <c:pt idx="2">
                  <c:v>8.2379032258064519E-2</c:v>
                </c:pt>
                <c:pt idx="3">
                  <c:v>0.20808631728717095</c:v>
                </c:pt>
                <c:pt idx="4">
                  <c:v>0.29842462986705071</c:v>
                </c:pt>
                <c:pt idx="5">
                  <c:v>0.38412298472905559</c:v>
                </c:pt>
                <c:pt idx="6">
                  <c:v>0.38977663378651511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C2A-43D6-9B86-5C51F0748B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0630271"/>
        <c:axId val="1940631103"/>
      </c:lineChart>
      <c:catAx>
        <c:axId val="1940629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940631519"/>
        <c:crosses val="autoZero"/>
        <c:auto val="1"/>
        <c:lblAlgn val="ctr"/>
        <c:lblOffset val="100"/>
        <c:noMultiLvlLbl val="0"/>
      </c:catAx>
      <c:valAx>
        <c:axId val="1940631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\ &quot;kr.&quot;_-;\-* #,##0\ &quot;kr.&quot;_-;_-* &quot;-&quot;??\ &quot;kr.&quot;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940629855"/>
        <c:crosses val="autoZero"/>
        <c:crossBetween val="between"/>
      </c:valAx>
      <c:valAx>
        <c:axId val="1940631103"/>
        <c:scaling>
          <c:orientation val="minMax"/>
        </c:scaling>
        <c:delete val="0"/>
        <c:axPos val="r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940630271"/>
        <c:crosses val="max"/>
        <c:crossBetween val="between"/>
      </c:valAx>
      <c:catAx>
        <c:axId val="194063027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4063110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2000" b="1"/>
              <a:t>Udvikling</a:t>
            </a:r>
            <a:r>
              <a:rPr lang="da-DK" sz="2000" b="1" baseline="0"/>
              <a:t> el- og gaspris 2022 (DKK/MWh)</a:t>
            </a:r>
            <a:endParaRPr lang="da-DK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'Ark1'!$I$2</c:f>
              <c:strCache>
                <c:ptCount val="1"/>
                <c:pt idx="0">
                  <c:v>El</c:v>
                </c:pt>
              </c:strCache>
            </c:strRef>
          </c:tx>
          <c:spPr>
            <a:ln w="28575" cap="rnd">
              <a:solidFill>
                <a:srgbClr val="2E75B6"/>
              </a:solidFill>
              <a:round/>
            </a:ln>
            <a:effectLst/>
          </c:spPr>
          <c:marker>
            <c:symbol val="none"/>
          </c:marker>
          <c:dLbls>
            <c:dLbl>
              <c:idx val="67"/>
              <c:layout>
                <c:manualLayout>
                  <c:x val="2.6323181839303517E-3"/>
                  <c:y val="-9.37929692590190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837484926163436E-2"/>
                      <c:h val="5.079902736890770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0D8-48A7-9252-E73AF5EE6DA5}"/>
                </c:ext>
              </c:extLst>
            </c:dLbl>
            <c:dLbl>
              <c:idx val="237"/>
              <c:layout>
                <c:manualLayout>
                  <c:x val="5.5555555555554534E-3"/>
                  <c:y val="-5.555555555555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D8-48A7-9252-E73AF5EE6DA5}"/>
                </c:ext>
              </c:extLst>
            </c:dLbl>
            <c:dLbl>
              <c:idx val="296"/>
              <c:layout>
                <c:manualLayout>
                  <c:x val="-3.0926296666110333E-3"/>
                  <c:y val="-0.204814212033675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D8-48A7-9252-E73AF5EE6D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'Ark1'!$H$3:$H$299</c:f>
              <c:numCache>
                <c:formatCode>m/d/yyyy</c:formatCode>
                <c:ptCount val="297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  <c:pt idx="29">
                  <c:v>44591</c:v>
                </c:pt>
                <c:pt idx="30">
                  <c:v>44592</c:v>
                </c:pt>
                <c:pt idx="31">
                  <c:v>44593</c:v>
                </c:pt>
                <c:pt idx="32">
                  <c:v>44594</c:v>
                </c:pt>
                <c:pt idx="33">
                  <c:v>44595</c:v>
                </c:pt>
                <c:pt idx="34">
                  <c:v>44596</c:v>
                </c:pt>
                <c:pt idx="35">
                  <c:v>44597</c:v>
                </c:pt>
                <c:pt idx="36">
                  <c:v>44598</c:v>
                </c:pt>
                <c:pt idx="37">
                  <c:v>44599</c:v>
                </c:pt>
                <c:pt idx="38">
                  <c:v>44600</c:v>
                </c:pt>
                <c:pt idx="39">
                  <c:v>44601</c:v>
                </c:pt>
                <c:pt idx="40">
                  <c:v>44602</c:v>
                </c:pt>
                <c:pt idx="41">
                  <c:v>44603</c:v>
                </c:pt>
                <c:pt idx="42">
                  <c:v>44604</c:v>
                </c:pt>
                <c:pt idx="43">
                  <c:v>44605</c:v>
                </c:pt>
                <c:pt idx="44">
                  <c:v>44606</c:v>
                </c:pt>
                <c:pt idx="45">
                  <c:v>44607</c:v>
                </c:pt>
                <c:pt idx="46">
                  <c:v>44608</c:v>
                </c:pt>
                <c:pt idx="47">
                  <c:v>44609</c:v>
                </c:pt>
                <c:pt idx="48">
                  <c:v>44610</c:v>
                </c:pt>
                <c:pt idx="49">
                  <c:v>44611</c:v>
                </c:pt>
                <c:pt idx="50">
                  <c:v>44612</c:v>
                </c:pt>
                <c:pt idx="51">
                  <c:v>44613</c:v>
                </c:pt>
                <c:pt idx="52">
                  <c:v>44614</c:v>
                </c:pt>
                <c:pt idx="53">
                  <c:v>44615</c:v>
                </c:pt>
                <c:pt idx="54">
                  <c:v>44616</c:v>
                </c:pt>
                <c:pt idx="55">
                  <c:v>44617</c:v>
                </c:pt>
                <c:pt idx="56">
                  <c:v>44618</c:v>
                </c:pt>
                <c:pt idx="57">
                  <c:v>44619</c:v>
                </c:pt>
                <c:pt idx="58">
                  <c:v>44620</c:v>
                </c:pt>
                <c:pt idx="59">
                  <c:v>44621</c:v>
                </c:pt>
                <c:pt idx="60">
                  <c:v>44622</c:v>
                </c:pt>
                <c:pt idx="61">
                  <c:v>44623</c:v>
                </c:pt>
                <c:pt idx="62">
                  <c:v>44624</c:v>
                </c:pt>
                <c:pt idx="63">
                  <c:v>44625</c:v>
                </c:pt>
                <c:pt idx="64">
                  <c:v>44626</c:v>
                </c:pt>
                <c:pt idx="65">
                  <c:v>44627</c:v>
                </c:pt>
                <c:pt idx="66">
                  <c:v>44628</c:v>
                </c:pt>
                <c:pt idx="67">
                  <c:v>44629</c:v>
                </c:pt>
                <c:pt idx="68">
                  <c:v>44630</c:v>
                </c:pt>
                <c:pt idx="69">
                  <c:v>44631</c:v>
                </c:pt>
                <c:pt idx="70">
                  <c:v>44632</c:v>
                </c:pt>
                <c:pt idx="71">
                  <c:v>44633</c:v>
                </c:pt>
                <c:pt idx="72">
                  <c:v>44634</c:v>
                </c:pt>
                <c:pt idx="73">
                  <c:v>44635</c:v>
                </c:pt>
                <c:pt idx="74">
                  <c:v>44636</c:v>
                </c:pt>
                <c:pt idx="75">
                  <c:v>44637</c:v>
                </c:pt>
                <c:pt idx="76">
                  <c:v>44638</c:v>
                </c:pt>
                <c:pt idx="77">
                  <c:v>44639</c:v>
                </c:pt>
                <c:pt idx="78">
                  <c:v>44640</c:v>
                </c:pt>
                <c:pt idx="79">
                  <c:v>44641</c:v>
                </c:pt>
                <c:pt idx="80">
                  <c:v>44642</c:v>
                </c:pt>
                <c:pt idx="81">
                  <c:v>44643</c:v>
                </c:pt>
                <c:pt idx="82">
                  <c:v>44644</c:v>
                </c:pt>
                <c:pt idx="83">
                  <c:v>44645</c:v>
                </c:pt>
                <c:pt idx="84">
                  <c:v>44646</c:v>
                </c:pt>
                <c:pt idx="85">
                  <c:v>44647</c:v>
                </c:pt>
                <c:pt idx="86">
                  <c:v>44648</c:v>
                </c:pt>
                <c:pt idx="87">
                  <c:v>44649</c:v>
                </c:pt>
                <c:pt idx="88">
                  <c:v>44650</c:v>
                </c:pt>
                <c:pt idx="89">
                  <c:v>44651</c:v>
                </c:pt>
                <c:pt idx="90">
                  <c:v>44652</c:v>
                </c:pt>
                <c:pt idx="91">
                  <c:v>44653</c:v>
                </c:pt>
                <c:pt idx="92">
                  <c:v>44654</c:v>
                </c:pt>
                <c:pt idx="93">
                  <c:v>44655</c:v>
                </c:pt>
                <c:pt idx="94">
                  <c:v>44656</c:v>
                </c:pt>
                <c:pt idx="95">
                  <c:v>44657</c:v>
                </c:pt>
                <c:pt idx="96">
                  <c:v>44658</c:v>
                </c:pt>
                <c:pt idx="97">
                  <c:v>44659</c:v>
                </c:pt>
                <c:pt idx="98">
                  <c:v>44660</c:v>
                </c:pt>
                <c:pt idx="99">
                  <c:v>44661</c:v>
                </c:pt>
                <c:pt idx="100">
                  <c:v>44662</c:v>
                </c:pt>
                <c:pt idx="101">
                  <c:v>44663</c:v>
                </c:pt>
                <c:pt idx="102">
                  <c:v>44664</c:v>
                </c:pt>
                <c:pt idx="103">
                  <c:v>44665</c:v>
                </c:pt>
                <c:pt idx="104">
                  <c:v>44666</c:v>
                </c:pt>
                <c:pt idx="105">
                  <c:v>44667</c:v>
                </c:pt>
                <c:pt idx="106">
                  <c:v>44668</c:v>
                </c:pt>
                <c:pt idx="107">
                  <c:v>44669</c:v>
                </c:pt>
                <c:pt idx="108">
                  <c:v>44670</c:v>
                </c:pt>
                <c:pt idx="109">
                  <c:v>44671</c:v>
                </c:pt>
                <c:pt idx="110">
                  <c:v>44672</c:v>
                </c:pt>
                <c:pt idx="111">
                  <c:v>44673</c:v>
                </c:pt>
                <c:pt idx="112">
                  <c:v>44674</c:v>
                </c:pt>
                <c:pt idx="113">
                  <c:v>44675</c:v>
                </c:pt>
                <c:pt idx="114">
                  <c:v>44676</c:v>
                </c:pt>
                <c:pt idx="115">
                  <c:v>44677</c:v>
                </c:pt>
                <c:pt idx="116">
                  <c:v>44678</c:v>
                </c:pt>
                <c:pt idx="117">
                  <c:v>44679</c:v>
                </c:pt>
                <c:pt idx="118">
                  <c:v>44680</c:v>
                </c:pt>
                <c:pt idx="119">
                  <c:v>44681</c:v>
                </c:pt>
                <c:pt idx="120">
                  <c:v>44682</c:v>
                </c:pt>
                <c:pt idx="121">
                  <c:v>44683</c:v>
                </c:pt>
                <c:pt idx="122">
                  <c:v>44684</c:v>
                </c:pt>
                <c:pt idx="123">
                  <c:v>44685</c:v>
                </c:pt>
                <c:pt idx="124">
                  <c:v>44686</c:v>
                </c:pt>
                <c:pt idx="125">
                  <c:v>44687</c:v>
                </c:pt>
                <c:pt idx="126">
                  <c:v>44688</c:v>
                </c:pt>
                <c:pt idx="127">
                  <c:v>44689</c:v>
                </c:pt>
                <c:pt idx="128">
                  <c:v>44690</c:v>
                </c:pt>
                <c:pt idx="129">
                  <c:v>44691</c:v>
                </c:pt>
                <c:pt idx="130">
                  <c:v>44692</c:v>
                </c:pt>
                <c:pt idx="131">
                  <c:v>44693</c:v>
                </c:pt>
                <c:pt idx="132">
                  <c:v>44694</c:v>
                </c:pt>
                <c:pt idx="133">
                  <c:v>44695</c:v>
                </c:pt>
                <c:pt idx="134">
                  <c:v>44696</c:v>
                </c:pt>
                <c:pt idx="135">
                  <c:v>44697</c:v>
                </c:pt>
                <c:pt idx="136">
                  <c:v>44698</c:v>
                </c:pt>
                <c:pt idx="137">
                  <c:v>44699</c:v>
                </c:pt>
                <c:pt idx="138">
                  <c:v>44700</c:v>
                </c:pt>
                <c:pt idx="139">
                  <c:v>44701</c:v>
                </c:pt>
                <c:pt idx="140">
                  <c:v>44702</c:v>
                </c:pt>
                <c:pt idx="141">
                  <c:v>44703</c:v>
                </c:pt>
                <c:pt idx="142">
                  <c:v>44704</c:v>
                </c:pt>
                <c:pt idx="143">
                  <c:v>44705</c:v>
                </c:pt>
                <c:pt idx="144">
                  <c:v>44706</c:v>
                </c:pt>
                <c:pt idx="145">
                  <c:v>44707</c:v>
                </c:pt>
                <c:pt idx="146">
                  <c:v>44708</c:v>
                </c:pt>
                <c:pt idx="147">
                  <c:v>44709</c:v>
                </c:pt>
                <c:pt idx="148">
                  <c:v>44710</c:v>
                </c:pt>
                <c:pt idx="149">
                  <c:v>44711</c:v>
                </c:pt>
                <c:pt idx="150">
                  <c:v>44712</c:v>
                </c:pt>
                <c:pt idx="151">
                  <c:v>44713</c:v>
                </c:pt>
                <c:pt idx="152">
                  <c:v>44714</c:v>
                </c:pt>
                <c:pt idx="153">
                  <c:v>44715</c:v>
                </c:pt>
                <c:pt idx="154">
                  <c:v>44716</c:v>
                </c:pt>
                <c:pt idx="155">
                  <c:v>44717</c:v>
                </c:pt>
                <c:pt idx="156">
                  <c:v>44718</c:v>
                </c:pt>
                <c:pt idx="157">
                  <c:v>44719</c:v>
                </c:pt>
                <c:pt idx="158">
                  <c:v>44720</c:v>
                </c:pt>
                <c:pt idx="159">
                  <c:v>44721</c:v>
                </c:pt>
                <c:pt idx="160">
                  <c:v>44722</c:v>
                </c:pt>
                <c:pt idx="161">
                  <c:v>44723</c:v>
                </c:pt>
                <c:pt idx="162">
                  <c:v>44724</c:v>
                </c:pt>
                <c:pt idx="163">
                  <c:v>44725</c:v>
                </c:pt>
                <c:pt idx="164">
                  <c:v>44726</c:v>
                </c:pt>
                <c:pt idx="165">
                  <c:v>44727</c:v>
                </c:pt>
                <c:pt idx="166">
                  <c:v>44728</c:v>
                </c:pt>
                <c:pt idx="167">
                  <c:v>44729</c:v>
                </c:pt>
                <c:pt idx="168">
                  <c:v>44730</c:v>
                </c:pt>
                <c:pt idx="169">
                  <c:v>44731</c:v>
                </c:pt>
                <c:pt idx="170">
                  <c:v>44732</c:v>
                </c:pt>
                <c:pt idx="171">
                  <c:v>44733</c:v>
                </c:pt>
                <c:pt idx="172">
                  <c:v>44734</c:v>
                </c:pt>
                <c:pt idx="173">
                  <c:v>44735</c:v>
                </c:pt>
                <c:pt idx="174">
                  <c:v>44736</c:v>
                </c:pt>
                <c:pt idx="175">
                  <c:v>44737</c:v>
                </c:pt>
                <c:pt idx="176">
                  <c:v>44738</c:v>
                </c:pt>
                <c:pt idx="177">
                  <c:v>44739</c:v>
                </c:pt>
                <c:pt idx="178">
                  <c:v>44740</c:v>
                </c:pt>
                <c:pt idx="179">
                  <c:v>44741</c:v>
                </c:pt>
                <c:pt idx="180">
                  <c:v>44742</c:v>
                </c:pt>
                <c:pt idx="181">
                  <c:v>44743</c:v>
                </c:pt>
                <c:pt idx="182">
                  <c:v>44744</c:v>
                </c:pt>
                <c:pt idx="183">
                  <c:v>44745</c:v>
                </c:pt>
                <c:pt idx="184">
                  <c:v>44746</c:v>
                </c:pt>
                <c:pt idx="185">
                  <c:v>44747</c:v>
                </c:pt>
                <c:pt idx="186">
                  <c:v>44748</c:v>
                </c:pt>
                <c:pt idx="187">
                  <c:v>44749</c:v>
                </c:pt>
                <c:pt idx="188">
                  <c:v>44750</c:v>
                </c:pt>
                <c:pt idx="189">
                  <c:v>44751</c:v>
                </c:pt>
                <c:pt idx="190">
                  <c:v>44752</c:v>
                </c:pt>
                <c:pt idx="191">
                  <c:v>44753</c:v>
                </c:pt>
                <c:pt idx="192">
                  <c:v>44754</c:v>
                </c:pt>
                <c:pt idx="193">
                  <c:v>44755</c:v>
                </c:pt>
                <c:pt idx="194">
                  <c:v>44756</c:v>
                </c:pt>
                <c:pt idx="195">
                  <c:v>44757</c:v>
                </c:pt>
                <c:pt idx="196">
                  <c:v>44758</c:v>
                </c:pt>
                <c:pt idx="197">
                  <c:v>44759</c:v>
                </c:pt>
                <c:pt idx="198">
                  <c:v>44760</c:v>
                </c:pt>
                <c:pt idx="199">
                  <c:v>44761</c:v>
                </c:pt>
                <c:pt idx="200">
                  <c:v>44762</c:v>
                </c:pt>
                <c:pt idx="201">
                  <c:v>44763</c:v>
                </c:pt>
                <c:pt idx="202">
                  <c:v>44764</c:v>
                </c:pt>
                <c:pt idx="203">
                  <c:v>44765</c:v>
                </c:pt>
                <c:pt idx="204">
                  <c:v>44766</c:v>
                </c:pt>
                <c:pt idx="205">
                  <c:v>44767</c:v>
                </c:pt>
                <c:pt idx="206">
                  <c:v>44768</c:v>
                </c:pt>
                <c:pt idx="207">
                  <c:v>44769</c:v>
                </c:pt>
                <c:pt idx="208">
                  <c:v>44770</c:v>
                </c:pt>
                <c:pt idx="209">
                  <c:v>44771</c:v>
                </c:pt>
                <c:pt idx="210">
                  <c:v>44772</c:v>
                </c:pt>
                <c:pt idx="211">
                  <c:v>44773</c:v>
                </c:pt>
                <c:pt idx="212">
                  <c:v>44774</c:v>
                </c:pt>
                <c:pt idx="213">
                  <c:v>44775</c:v>
                </c:pt>
                <c:pt idx="214">
                  <c:v>44776</c:v>
                </c:pt>
                <c:pt idx="215">
                  <c:v>44777</c:v>
                </c:pt>
                <c:pt idx="216">
                  <c:v>44778</c:v>
                </c:pt>
                <c:pt idx="217">
                  <c:v>44779</c:v>
                </c:pt>
                <c:pt idx="218">
                  <c:v>44780</c:v>
                </c:pt>
                <c:pt idx="219">
                  <c:v>44781</c:v>
                </c:pt>
                <c:pt idx="220">
                  <c:v>44782</c:v>
                </c:pt>
                <c:pt idx="221">
                  <c:v>44783</c:v>
                </c:pt>
                <c:pt idx="222">
                  <c:v>44784</c:v>
                </c:pt>
                <c:pt idx="223">
                  <c:v>44785</c:v>
                </c:pt>
                <c:pt idx="224">
                  <c:v>44786</c:v>
                </c:pt>
                <c:pt idx="225">
                  <c:v>44787</c:v>
                </c:pt>
                <c:pt idx="226">
                  <c:v>44788</c:v>
                </c:pt>
                <c:pt idx="227">
                  <c:v>44789</c:v>
                </c:pt>
                <c:pt idx="228">
                  <c:v>44790</c:v>
                </c:pt>
                <c:pt idx="229">
                  <c:v>44791</c:v>
                </c:pt>
                <c:pt idx="230">
                  <c:v>44792</c:v>
                </c:pt>
                <c:pt idx="231">
                  <c:v>44793</c:v>
                </c:pt>
                <c:pt idx="232">
                  <c:v>44794</c:v>
                </c:pt>
                <c:pt idx="233">
                  <c:v>44795</c:v>
                </c:pt>
                <c:pt idx="234">
                  <c:v>44796</c:v>
                </c:pt>
                <c:pt idx="235">
                  <c:v>44797</c:v>
                </c:pt>
                <c:pt idx="236">
                  <c:v>44798</c:v>
                </c:pt>
                <c:pt idx="237">
                  <c:v>44799</c:v>
                </c:pt>
                <c:pt idx="238">
                  <c:v>44800</c:v>
                </c:pt>
                <c:pt idx="239">
                  <c:v>44801</c:v>
                </c:pt>
                <c:pt idx="240">
                  <c:v>44802</c:v>
                </c:pt>
                <c:pt idx="241">
                  <c:v>44803</c:v>
                </c:pt>
                <c:pt idx="242">
                  <c:v>44804</c:v>
                </c:pt>
                <c:pt idx="243">
                  <c:v>44805</c:v>
                </c:pt>
                <c:pt idx="244">
                  <c:v>44806</c:v>
                </c:pt>
                <c:pt idx="245">
                  <c:v>44807</c:v>
                </c:pt>
                <c:pt idx="246">
                  <c:v>44808</c:v>
                </c:pt>
                <c:pt idx="247">
                  <c:v>44809</c:v>
                </c:pt>
                <c:pt idx="248">
                  <c:v>44810</c:v>
                </c:pt>
                <c:pt idx="249">
                  <c:v>44811</c:v>
                </c:pt>
                <c:pt idx="250">
                  <c:v>44812</c:v>
                </c:pt>
                <c:pt idx="251">
                  <c:v>44813</c:v>
                </c:pt>
                <c:pt idx="252">
                  <c:v>44814</c:v>
                </c:pt>
                <c:pt idx="253">
                  <c:v>44815</c:v>
                </c:pt>
                <c:pt idx="254">
                  <c:v>44816</c:v>
                </c:pt>
                <c:pt idx="255">
                  <c:v>44817</c:v>
                </c:pt>
                <c:pt idx="256">
                  <c:v>44818</c:v>
                </c:pt>
                <c:pt idx="257">
                  <c:v>44819</c:v>
                </c:pt>
                <c:pt idx="258">
                  <c:v>44820</c:v>
                </c:pt>
                <c:pt idx="259">
                  <c:v>44821</c:v>
                </c:pt>
                <c:pt idx="260">
                  <c:v>44822</c:v>
                </c:pt>
                <c:pt idx="261">
                  <c:v>44823</c:v>
                </c:pt>
                <c:pt idx="262">
                  <c:v>44824</c:v>
                </c:pt>
                <c:pt idx="263">
                  <c:v>44825</c:v>
                </c:pt>
                <c:pt idx="264">
                  <c:v>44826</c:v>
                </c:pt>
                <c:pt idx="265">
                  <c:v>44827</c:v>
                </c:pt>
                <c:pt idx="266">
                  <c:v>44828</c:v>
                </c:pt>
                <c:pt idx="267">
                  <c:v>44829</c:v>
                </c:pt>
                <c:pt idx="268">
                  <c:v>44830</c:v>
                </c:pt>
                <c:pt idx="269">
                  <c:v>44831</c:v>
                </c:pt>
                <c:pt idx="270">
                  <c:v>44832</c:v>
                </c:pt>
                <c:pt idx="271">
                  <c:v>44833</c:v>
                </c:pt>
                <c:pt idx="272">
                  <c:v>44834</c:v>
                </c:pt>
                <c:pt idx="273">
                  <c:v>44835</c:v>
                </c:pt>
                <c:pt idx="274">
                  <c:v>44836</c:v>
                </c:pt>
                <c:pt idx="275">
                  <c:v>44837</c:v>
                </c:pt>
                <c:pt idx="276">
                  <c:v>44838</c:v>
                </c:pt>
                <c:pt idx="277">
                  <c:v>44839</c:v>
                </c:pt>
                <c:pt idx="278">
                  <c:v>44840</c:v>
                </c:pt>
                <c:pt idx="279">
                  <c:v>44841</c:v>
                </c:pt>
                <c:pt idx="280">
                  <c:v>44842</c:v>
                </c:pt>
                <c:pt idx="281">
                  <c:v>44843</c:v>
                </c:pt>
                <c:pt idx="282">
                  <c:v>44844</c:v>
                </c:pt>
                <c:pt idx="283">
                  <c:v>44845</c:v>
                </c:pt>
                <c:pt idx="284">
                  <c:v>44846</c:v>
                </c:pt>
                <c:pt idx="285">
                  <c:v>44847</c:v>
                </c:pt>
                <c:pt idx="286">
                  <c:v>44848</c:v>
                </c:pt>
                <c:pt idx="287">
                  <c:v>44849</c:v>
                </c:pt>
                <c:pt idx="288">
                  <c:v>44850</c:v>
                </c:pt>
                <c:pt idx="289">
                  <c:v>44851</c:v>
                </c:pt>
                <c:pt idx="290">
                  <c:v>44852</c:v>
                </c:pt>
                <c:pt idx="291">
                  <c:v>44853</c:v>
                </c:pt>
                <c:pt idx="292">
                  <c:v>44854</c:v>
                </c:pt>
                <c:pt idx="293">
                  <c:v>44855</c:v>
                </c:pt>
                <c:pt idx="294">
                  <c:v>44856</c:v>
                </c:pt>
                <c:pt idx="295">
                  <c:v>44857</c:v>
                </c:pt>
                <c:pt idx="296">
                  <c:v>44858</c:v>
                </c:pt>
              </c:numCache>
            </c:numRef>
          </c:cat>
          <c:val>
            <c:numRef>
              <c:f>'Ark1'!$I$3:$I$299</c:f>
              <c:numCache>
                <c:formatCode>0.0</c:formatCode>
                <c:ptCount val="297"/>
                <c:pt idx="0">
                  <c:v>612.81666570833329</c:v>
                </c:pt>
                <c:pt idx="1">
                  <c:v>414.10457983333339</c:v>
                </c:pt>
                <c:pt idx="2">
                  <c:v>581.50541862500006</c:v>
                </c:pt>
                <c:pt idx="3">
                  <c:v>1048.5516713333332</c:v>
                </c:pt>
                <c:pt idx="4">
                  <c:v>808.34791562500004</c:v>
                </c:pt>
                <c:pt idx="5">
                  <c:v>1398.6641744166664</c:v>
                </c:pt>
                <c:pt idx="6">
                  <c:v>1173.2820815416667</c:v>
                </c:pt>
                <c:pt idx="7">
                  <c:v>1084.2112477083333</c:v>
                </c:pt>
                <c:pt idx="8">
                  <c:v>978.36750283333333</c:v>
                </c:pt>
                <c:pt idx="9">
                  <c:v>1818.5966517083334</c:v>
                </c:pt>
                <c:pt idx="10">
                  <c:v>1160.19915775</c:v>
                </c:pt>
                <c:pt idx="11">
                  <c:v>964.3195889166667</c:v>
                </c:pt>
                <c:pt idx="12">
                  <c:v>137.93958225</c:v>
                </c:pt>
                <c:pt idx="13">
                  <c:v>654.58125241666664</c:v>
                </c:pt>
                <c:pt idx="14">
                  <c:v>1266.6324920833338</c:v>
                </c:pt>
                <c:pt idx="15">
                  <c:v>708.82666495833348</c:v>
                </c:pt>
                <c:pt idx="16">
                  <c:v>619.57583491666674</c:v>
                </c:pt>
                <c:pt idx="17">
                  <c:v>1209.2158355833335</c:v>
                </c:pt>
                <c:pt idx="18">
                  <c:v>390.52083716666675</c:v>
                </c:pt>
                <c:pt idx="19">
                  <c:v>519.84999812500007</c:v>
                </c:pt>
                <c:pt idx="20">
                  <c:v>988.05458325000018</c:v>
                </c:pt>
                <c:pt idx="21">
                  <c:v>1172.211258</c:v>
                </c:pt>
                <c:pt idx="22">
                  <c:v>1043.5462417083334</c:v>
                </c:pt>
                <c:pt idx="23">
                  <c:v>972.51833079166647</c:v>
                </c:pt>
                <c:pt idx="24">
                  <c:v>1304.5550053750001</c:v>
                </c:pt>
                <c:pt idx="25">
                  <c:v>780.89833254166672</c:v>
                </c:pt>
                <c:pt idx="26">
                  <c:v>248.49458020833333</c:v>
                </c:pt>
                <c:pt idx="27">
                  <c:v>861.9016660000002</c:v>
                </c:pt>
                <c:pt idx="28">
                  <c:v>525.98708020833317</c:v>
                </c:pt>
                <c:pt idx="29">
                  <c:v>392.11542091666666</c:v>
                </c:pt>
                <c:pt idx="30">
                  <c:v>1375.3616536666671</c:v>
                </c:pt>
                <c:pt idx="31">
                  <c:v>1022.7829157499999</c:v>
                </c:pt>
                <c:pt idx="32">
                  <c:v>982.35083866666673</c:v>
                </c:pt>
                <c:pt idx="33">
                  <c:v>1291.5366617083334</c:v>
                </c:pt>
                <c:pt idx="34">
                  <c:v>887.17791754166649</c:v>
                </c:pt>
                <c:pt idx="35">
                  <c:v>369.09791883333332</c:v>
                </c:pt>
                <c:pt idx="36">
                  <c:v>397.37833612499998</c:v>
                </c:pt>
                <c:pt idx="37">
                  <c:v>604.4066724999999</c:v>
                </c:pt>
                <c:pt idx="38">
                  <c:v>850.17375570833337</c:v>
                </c:pt>
                <c:pt idx="39">
                  <c:v>874.37624866666681</c:v>
                </c:pt>
                <c:pt idx="40">
                  <c:v>970.11916091666671</c:v>
                </c:pt>
                <c:pt idx="41">
                  <c:v>1316.93792725</c:v>
                </c:pt>
                <c:pt idx="42">
                  <c:v>809.41249845833318</c:v>
                </c:pt>
                <c:pt idx="43">
                  <c:v>612.21250216666647</c:v>
                </c:pt>
                <c:pt idx="44">
                  <c:v>660.86208624999995</c:v>
                </c:pt>
                <c:pt idx="45">
                  <c:v>809.58583583333348</c:v>
                </c:pt>
                <c:pt idx="46">
                  <c:v>796.85458120833346</c:v>
                </c:pt>
                <c:pt idx="47">
                  <c:v>509.83625316666667</c:v>
                </c:pt>
                <c:pt idx="48">
                  <c:v>785.01792020833329</c:v>
                </c:pt>
                <c:pt idx="49">
                  <c:v>294.65249983333331</c:v>
                </c:pt>
                <c:pt idx="50">
                  <c:v>500.48291812499997</c:v>
                </c:pt>
                <c:pt idx="51">
                  <c:v>550.91999475</c:v>
                </c:pt>
                <c:pt idx="52">
                  <c:v>916.77916204166661</c:v>
                </c:pt>
                <c:pt idx="53">
                  <c:v>779.17209108333327</c:v>
                </c:pt>
                <c:pt idx="54">
                  <c:v>808.85000362499977</c:v>
                </c:pt>
                <c:pt idx="55">
                  <c:v>835.96708424999997</c:v>
                </c:pt>
                <c:pt idx="56">
                  <c:v>1672.8795775833339</c:v>
                </c:pt>
                <c:pt idx="57">
                  <c:v>1329.1712494999999</c:v>
                </c:pt>
                <c:pt idx="58">
                  <c:v>1328.5608291666667</c:v>
                </c:pt>
                <c:pt idx="59">
                  <c:v>1705.3666585416668</c:v>
                </c:pt>
                <c:pt idx="60">
                  <c:v>2073.3254445833336</c:v>
                </c:pt>
                <c:pt idx="61">
                  <c:v>2515.6604257916674</c:v>
                </c:pt>
                <c:pt idx="62">
                  <c:v>2669.2796020416658</c:v>
                </c:pt>
                <c:pt idx="63">
                  <c:v>2555.3049774583337</c:v>
                </c:pt>
                <c:pt idx="64">
                  <c:v>2524.0566711249999</c:v>
                </c:pt>
                <c:pt idx="65">
                  <c:v>2919.7075093333333</c:v>
                </c:pt>
                <c:pt idx="66">
                  <c:v>3313.0912424999992</c:v>
                </c:pt>
                <c:pt idx="67">
                  <c:v>3302.8420714583335</c:v>
                </c:pt>
                <c:pt idx="68">
                  <c:v>1880.2716726249998</c:v>
                </c:pt>
                <c:pt idx="69">
                  <c:v>595.73458087500001</c:v>
                </c:pt>
                <c:pt idx="70">
                  <c:v>853.99582537499975</c:v>
                </c:pt>
                <c:pt idx="71">
                  <c:v>822.5716698333332</c:v>
                </c:pt>
                <c:pt idx="72">
                  <c:v>1851.9533284166664</c:v>
                </c:pt>
                <c:pt idx="73">
                  <c:v>2016.7520853333333</c:v>
                </c:pt>
                <c:pt idx="74">
                  <c:v>1713.9274877083337</c:v>
                </c:pt>
                <c:pt idx="75">
                  <c:v>1228.1262614166665</c:v>
                </c:pt>
                <c:pt idx="76">
                  <c:v>1604.8912582916671</c:v>
                </c:pt>
                <c:pt idx="77">
                  <c:v>971.79375137500028</c:v>
                </c:pt>
                <c:pt idx="78">
                  <c:v>368.94291604166671</c:v>
                </c:pt>
                <c:pt idx="79">
                  <c:v>1402.6850000833335</c:v>
                </c:pt>
                <c:pt idx="80">
                  <c:v>1759.6520894583334</c:v>
                </c:pt>
                <c:pt idx="81">
                  <c:v>1759.6545766250003</c:v>
                </c:pt>
                <c:pt idx="82">
                  <c:v>1764.4100037083329</c:v>
                </c:pt>
                <c:pt idx="83">
                  <c:v>1609.2383372500001</c:v>
                </c:pt>
                <c:pt idx="84">
                  <c:v>1296.6795933750002</c:v>
                </c:pt>
                <c:pt idx="85">
                  <c:v>1388.5869458260868</c:v>
                </c:pt>
                <c:pt idx="86">
                  <c:v>943.7887566666667</c:v>
                </c:pt>
                <c:pt idx="87">
                  <c:v>1567.6795755416667</c:v>
                </c:pt>
                <c:pt idx="88">
                  <c:v>1820.2487590000003</c:v>
                </c:pt>
                <c:pt idx="89">
                  <c:v>1563.0487671666663</c:v>
                </c:pt>
                <c:pt idx="90">
                  <c:v>1285.4183247916669</c:v>
                </c:pt>
                <c:pt idx="91">
                  <c:v>1237.7549998333332</c:v>
                </c:pt>
                <c:pt idx="92">
                  <c:v>1271.2120615833339</c:v>
                </c:pt>
                <c:pt idx="93">
                  <c:v>560.26166091666653</c:v>
                </c:pt>
                <c:pt idx="94">
                  <c:v>1142.1587510833331</c:v>
                </c:pt>
                <c:pt idx="95">
                  <c:v>902.37916437499973</c:v>
                </c:pt>
                <c:pt idx="96">
                  <c:v>569.83208462499999</c:v>
                </c:pt>
                <c:pt idx="97">
                  <c:v>797.3354144583335</c:v>
                </c:pt>
                <c:pt idx="98">
                  <c:v>444.90875145833314</c:v>
                </c:pt>
                <c:pt idx="99">
                  <c:v>467.23208104166656</c:v>
                </c:pt>
                <c:pt idx="100">
                  <c:v>1627.9083353750002</c:v>
                </c:pt>
                <c:pt idx="101">
                  <c:v>1350.0529149583333</c:v>
                </c:pt>
                <c:pt idx="102">
                  <c:v>1550.3629251249997</c:v>
                </c:pt>
                <c:pt idx="103">
                  <c:v>1651.0004170416669</c:v>
                </c:pt>
                <c:pt idx="104">
                  <c:v>1426.2512563749997</c:v>
                </c:pt>
                <c:pt idx="105">
                  <c:v>1109.9291667916666</c:v>
                </c:pt>
                <c:pt idx="106">
                  <c:v>829.92376137500014</c:v>
                </c:pt>
                <c:pt idx="107">
                  <c:v>940.07791774999998</c:v>
                </c:pt>
                <c:pt idx="108">
                  <c:v>1579.648757875</c:v>
                </c:pt>
                <c:pt idx="109">
                  <c:v>1511.9049936666668</c:v>
                </c:pt>
                <c:pt idx="110">
                  <c:v>1475.9158172499999</c:v>
                </c:pt>
                <c:pt idx="111">
                  <c:v>1279.4233450416668</c:v>
                </c:pt>
                <c:pt idx="112">
                  <c:v>780.42666516666668</c:v>
                </c:pt>
                <c:pt idx="113">
                  <c:v>805.60291045833344</c:v>
                </c:pt>
                <c:pt idx="114">
                  <c:v>1645.7966664583334</c:v>
                </c:pt>
                <c:pt idx="115">
                  <c:v>1730.272501583333</c:v>
                </c:pt>
                <c:pt idx="116">
                  <c:v>1652.5491739166666</c:v>
                </c:pt>
                <c:pt idx="117">
                  <c:v>1698.8045806666667</c:v>
                </c:pt>
                <c:pt idx="118">
                  <c:v>1695.4195862083336</c:v>
                </c:pt>
                <c:pt idx="119">
                  <c:v>1497.7766723333334</c:v>
                </c:pt>
                <c:pt idx="120">
                  <c:v>1448.8566741249997</c:v>
                </c:pt>
                <c:pt idx="121">
                  <c:v>1579.2362569583338</c:v>
                </c:pt>
                <c:pt idx="122">
                  <c:v>1622.803751666667</c:v>
                </c:pt>
                <c:pt idx="123">
                  <c:v>1720.934163375</c:v>
                </c:pt>
                <c:pt idx="124">
                  <c:v>1742.2933554166666</c:v>
                </c:pt>
                <c:pt idx="125">
                  <c:v>1664.4929097500001</c:v>
                </c:pt>
                <c:pt idx="126">
                  <c:v>1467.3500010416665</c:v>
                </c:pt>
                <c:pt idx="127">
                  <c:v>1278.0537465416667</c:v>
                </c:pt>
                <c:pt idx="128">
                  <c:v>1602.4854125416666</c:v>
                </c:pt>
                <c:pt idx="129">
                  <c:v>1274.9937463750005</c:v>
                </c:pt>
                <c:pt idx="130">
                  <c:v>1164.7687508333336</c:v>
                </c:pt>
                <c:pt idx="131">
                  <c:v>1145.8024978333335</c:v>
                </c:pt>
                <c:pt idx="132">
                  <c:v>1068.9237549583333</c:v>
                </c:pt>
                <c:pt idx="133">
                  <c:v>1082.9775042083334</c:v>
                </c:pt>
                <c:pt idx="134">
                  <c:v>1108.8408279583334</c:v>
                </c:pt>
                <c:pt idx="135">
                  <c:v>1550.5666707083335</c:v>
                </c:pt>
                <c:pt idx="136">
                  <c:v>1674.7483317083336</c:v>
                </c:pt>
                <c:pt idx="137">
                  <c:v>1439.4566675833332</c:v>
                </c:pt>
                <c:pt idx="138">
                  <c:v>1568.6820779583334</c:v>
                </c:pt>
                <c:pt idx="139">
                  <c:v>1502.4687450000004</c:v>
                </c:pt>
                <c:pt idx="140">
                  <c:v>869.12791383333331</c:v>
                </c:pt>
                <c:pt idx="141">
                  <c:v>1235.3204141666665</c:v>
                </c:pt>
                <c:pt idx="142">
                  <c:v>1339.5487467916662</c:v>
                </c:pt>
                <c:pt idx="143">
                  <c:v>939.6841686250001</c:v>
                </c:pt>
                <c:pt idx="144">
                  <c:v>1213.5733439166668</c:v>
                </c:pt>
                <c:pt idx="145">
                  <c:v>362.48291641666668</c:v>
                </c:pt>
                <c:pt idx="146">
                  <c:v>321.47916733333335</c:v>
                </c:pt>
                <c:pt idx="147">
                  <c:v>255.96833433333333</c:v>
                </c:pt>
                <c:pt idx="148">
                  <c:v>1147.7237498333332</c:v>
                </c:pt>
                <c:pt idx="149">
                  <c:v>1681.0262502083335</c:v>
                </c:pt>
                <c:pt idx="150">
                  <c:v>1563.2337544166667</c:v>
                </c:pt>
                <c:pt idx="151">
                  <c:v>1601.2883301249997</c:v>
                </c:pt>
                <c:pt idx="152">
                  <c:v>1274.3733469166666</c:v>
                </c:pt>
                <c:pt idx="153">
                  <c:v>1292.3991649166669</c:v>
                </c:pt>
                <c:pt idx="154">
                  <c:v>1205.4741668333336</c:v>
                </c:pt>
                <c:pt idx="155">
                  <c:v>1053.5945842500003</c:v>
                </c:pt>
                <c:pt idx="156">
                  <c:v>679.70000512499985</c:v>
                </c:pt>
                <c:pt idx="157">
                  <c:v>1367.5741627083335</c:v>
                </c:pt>
                <c:pt idx="158">
                  <c:v>1415.1783345416663</c:v>
                </c:pt>
                <c:pt idx="159">
                  <c:v>1379.9349872500004</c:v>
                </c:pt>
                <c:pt idx="160">
                  <c:v>1369.2345835416663</c:v>
                </c:pt>
                <c:pt idx="161">
                  <c:v>986.0512439583332</c:v>
                </c:pt>
                <c:pt idx="162">
                  <c:v>838.50541591666672</c:v>
                </c:pt>
                <c:pt idx="163">
                  <c:v>1142.1574885000002</c:v>
                </c:pt>
                <c:pt idx="164">
                  <c:v>1339.3341673749999</c:v>
                </c:pt>
                <c:pt idx="165">
                  <c:v>1576.3433176250001</c:v>
                </c:pt>
                <c:pt idx="166">
                  <c:v>1502.4379069583331</c:v>
                </c:pt>
                <c:pt idx="167">
                  <c:v>1839.7687479583335</c:v>
                </c:pt>
                <c:pt idx="168">
                  <c:v>1431.8087413333333</c:v>
                </c:pt>
                <c:pt idx="169">
                  <c:v>1150.4554215416663</c:v>
                </c:pt>
                <c:pt idx="170">
                  <c:v>1988.9745890000006</c:v>
                </c:pt>
                <c:pt idx="171">
                  <c:v>2139.9066670000002</c:v>
                </c:pt>
                <c:pt idx="172">
                  <c:v>2405.3162384166671</c:v>
                </c:pt>
                <c:pt idx="173">
                  <c:v>2195.1379394999994</c:v>
                </c:pt>
                <c:pt idx="174">
                  <c:v>1801.5899810416668</c:v>
                </c:pt>
                <c:pt idx="175">
                  <c:v>1788.3379262500002</c:v>
                </c:pt>
                <c:pt idx="176">
                  <c:v>1500.6629231666666</c:v>
                </c:pt>
                <c:pt idx="177">
                  <c:v>2356.2212523333328</c:v>
                </c:pt>
                <c:pt idx="178">
                  <c:v>2466.1520691250003</c:v>
                </c:pt>
                <c:pt idx="179">
                  <c:v>2347.8787587916668</c:v>
                </c:pt>
                <c:pt idx="180">
                  <c:v>2421.4862264166673</c:v>
                </c:pt>
                <c:pt idx="181">
                  <c:v>2275.3000081250007</c:v>
                </c:pt>
                <c:pt idx="182">
                  <c:v>1624.6858392916668</c:v>
                </c:pt>
                <c:pt idx="183">
                  <c:v>1488.6683375</c:v>
                </c:pt>
                <c:pt idx="184">
                  <c:v>1978.6433207916664</c:v>
                </c:pt>
                <c:pt idx="185">
                  <c:v>1830.3733215</c:v>
                </c:pt>
                <c:pt idx="186">
                  <c:v>1930.2270914999999</c:v>
                </c:pt>
                <c:pt idx="187">
                  <c:v>1453.5366617916663</c:v>
                </c:pt>
                <c:pt idx="188">
                  <c:v>1441.8070831666671</c:v>
                </c:pt>
                <c:pt idx="189">
                  <c:v>754.21834275000003</c:v>
                </c:pt>
                <c:pt idx="190">
                  <c:v>856.93707929166669</c:v>
                </c:pt>
                <c:pt idx="191">
                  <c:v>2752.6325124166665</c:v>
                </c:pt>
                <c:pt idx="192">
                  <c:v>2774.6587473750001</c:v>
                </c:pt>
                <c:pt idx="193">
                  <c:v>2054.2354100833327</c:v>
                </c:pt>
                <c:pt idx="194">
                  <c:v>1884.7662454999997</c:v>
                </c:pt>
                <c:pt idx="195">
                  <c:v>1632.4908347083335</c:v>
                </c:pt>
                <c:pt idx="196">
                  <c:v>989.14874229166674</c:v>
                </c:pt>
                <c:pt idx="197">
                  <c:v>1631.9158274583333</c:v>
                </c:pt>
                <c:pt idx="198">
                  <c:v>2840.6225178749996</c:v>
                </c:pt>
                <c:pt idx="199">
                  <c:v>2934.1383464166665</c:v>
                </c:pt>
                <c:pt idx="200">
                  <c:v>2059.975840208333</c:v>
                </c:pt>
                <c:pt idx="201">
                  <c:v>2776.3183492083331</c:v>
                </c:pt>
                <c:pt idx="202">
                  <c:v>2418.0162555833335</c:v>
                </c:pt>
                <c:pt idx="203">
                  <c:v>2368.3362629999997</c:v>
                </c:pt>
                <c:pt idx="204">
                  <c:v>1925.3258475416669</c:v>
                </c:pt>
                <c:pt idx="205">
                  <c:v>1958.658330333333</c:v>
                </c:pt>
                <c:pt idx="206">
                  <c:v>1233.1054229166666</c:v>
                </c:pt>
                <c:pt idx="207">
                  <c:v>1739.8333460416668</c:v>
                </c:pt>
                <c:pt idx="208">
                  <c:v>3387.6195779583336</c:v>
                </c:pt>
                <c:pt idx="209">
                  <c:v>3258.1770732083332</c:v>
                </c:pt>
                <c:pt idx="210">
                  <c:v>2834.2874908333338</c:v>
                </c:pt>
                <c:pt idx="211">
                  <c:v>2365.4983368333328</c:v>
                </c:pt>
                <c:pt idx="212">
                  <c:v>2805.2621256666662</c:v>
                </c:pt>
                <c:pt idx="213">
                  <c:v>2470.320017458333</c:v>
                </c:pt>
                <c:pt idx="214">
                  <c:v>2196.8524983749999</c:v>
                </c:pt>
                <c:pt idx="215">
                  <c:v>2829.2379048333332</c:v>
                </c:pt>
                <c:pt idx="216">
                  <c:v>2700.1329396666665</c:v>
                </c:pt>
                <c:pt idx="217">
                  <c:v>1864.4470851666667</c:v>
                </c:pt>
                <c:pt idx="218">
                  <c:v>1599.0537516250004</c:v>
                </c:pt>
                <c:pt idx="219">
                  <c:v>2675.0545807083331</c:v>
                </c:pt>
                <c:pt idx="220">
                  <c:v>2566.1549885416666</c:v>
                </c:pt>
                <c:pt idx="221">
                  <c:v>2493.4137522916662</c:v>
                </c:pt>
                <c:pt idx="222">
                  <c:v>2739.4183299166671</c:v>
                </c:pt>
                <c:pt idx="223">
                  <c:v>3249.9016621666674</c:v>
                </c:pt>
                <c:pt idx="224">
                  <c:v>2810.0675099999994</c:v>
                </c:pt>
                <c:pt idx="225">
                  <c:v>2454.2704239166665</c:v>
                </c:pt>
                <c:pt idx="226">
                  <c:v>3173.0687459583337</c:v>
                </c:pt>
                <c:pt idx="227">
                  <c:v>3650.0120849583341</c:v>
                </c:pt>
                <c:pt idx="228">
                  <c:v>4104.9862569583338</c:v>
                </c:pt>
                <c:pt idx="229">
                  <c:v>4192.7849630416667</c:v>
                </c:pt>
                <c:pt idx="230">
                  <c:v>3831.8633422500006</c:v>
                </c:pt>
                <c:pt idx="231">
                  <c:v>3406.0466816666667</c:v>
                </c:pt>
                <c:pt idx="232">
                  <c:v>2708.2437540833334</c:v>
                </c:pt>
                <c:pt idx="233">
                  <c:v>4193.3812561249997</c:v>
                </c:pt>
                <c:pt idx="234">
                  <c:v>4500.7112731666675</c:v>
                </c:pt>
                <c:pt idx="235">
                  <c:v>4643.7595824583323</c:v>
                </c:pt>
                <c:pt idx="236">
                  <c:v>4462.072916666667</c:v>
                </c:pt>
                <c:pt idx="237">
                  <c:v>5202.2166748333329</c:v>
                </c:pt>
                <c:pt idx="238">
                  <c:v>4521.2291665416669</c:v>
                </c:pt>
                <c:pt idx="239">
                  <c:v>2982.530018791666</c:v>
                </c:pt>
                <c:pt idx="240">
                  <c:v>4897.0596007916665</c:v>
                </c:pt>
                <c:pt idx="241">
                  <c:v>4911.1603800833327</c:v>
                </c:pt>
                <c:pt idx="242">
                  <c:v>4496.2212524166671</c:v>
                </c:pt>
                <c:pt idx="243">
                  <c:v>4248.2108967499998</c:v>
                </c:pt>
                <c:pt idx="244">
                  <c:v>3164.1721089999996</c:v>
                </c:pt>
                <c:pt idx="245">
                  <c:v>2139.8937365833331</c:v>
                </c:pt>
                <c:pt idx="246">
                  <c:v>1804.9104218749999</c:v>
                </c:pt>
                <c:pt idx="247">
                  <c:v>2647.8549907500001</c:v>
                </c:pt>
                <c:pt idx="248">
                  <c:v>3059.2966562916667</c:v>
                </c:pt>
                <c:pt idx="249">
                  <c:v>3401.1712239166663</c:v>
                </c:pt>
                <c:pt idx="250">
                  <c:v>3213.6570841249995</c:v>
                </c:pt>
                <c:pt idx="251">
                  <c:v>2570.6354217916669</c:v>
                </c:pt>
                <c:pt idx="252">
                  <c:v>3006.5124919166669</c:v>
                </c:pt>
                <c:pt idx="253">
                  <c:v>2911.1720936666661</c:v>
                </c:pt>
                <c:pt idx="254">
                  <c:v>3023.9591776666671</c:v>
                </c:pt>
                <c:pt idx="255">
                  <c:v>2754.5749867499999</c:v>
                </c:pt>
                <c:pt idx="256">
                  <c:v>3173.0420938750008</c:v>
                </c:pt>
                <c:pt idx="257">
                  <c:v>2645.7087402083339</c:v>
                </c:pt>
                <c:pt idx="258">
                  <c:v>1496.1100170833333</c:v>
                </c:pt>
                <c:pt idx="259">
                  <c:v>511.36582858333327</c:v>
                </c:pt>
                <c:pt idx="260">
                  <c:v>583.31708662500012</c:v>
                </c:pt>
                <c:pt idx="261">
                  <c:v>1945.9762420416666</c:v>
                </c:pt>
                <c:pt idx="262">
                  <c:v>2702.8200277083333</c:v>
                </c:pt>
                <c:pt idx="263">
                  <c:v>2825.4450277083329</c:v>
                </c:pt>
                <c:pt idx="264">
                  <c:v>2884.3674927083334</c:v>
                </c:pt>
                <c:pt idx="265">
                  <c:v>2738.9175109583339</c:v>
                </c:pt>
                <c:pt idx="266">
                  <c:v>2610.8983459999999</c:v>
                </c:pt>
                <c:pt idx="267">
                  <c:v>2056.0800121249999</c:v>
                </c:pt>
                <c:pt idx="268">
                  <c:v>1828.6941707499998</c:v>
                </c:pt>
                <c:pt idx="269">
                  <c:v>2306.7029214999998</c:v>
                </c:pt>
                <c:pt idx="270">
                  <c:v>2871.8662465833331</c:v>
                </c:pt>
                <c:pt idx="271">
                  <c:v>3016.5545857916663</c:v>
                </c:pt>
                <c:pt idx="272">
                  <c:v>2335.7229157083334</c:v>
                </c:pt>
                <c:pt idx="273">
                  <c:v>615.95749970833333</c:v>
                </c:pt>
                <c:pt idx="274">
                  <c:v>853.53042599999992</c:v>
                </c:pt>
                <c:pt idx="275">
                  <c:v>1556.7471059583338</c:v>
                </c:pt>
                <c:pt idx="276">
                  <c:v>1618.6124903749999</c:v>
                </c:pt>
                <c:pt idx="277">
                  <c:v>363.66458137499995</c:v>
                </c:pt>
                <c:pt idx="278">
                  <c:v>159.19083195833332</c:v>
                </c:pt>
                <c:pt idx="279">
                  <c:v>202.91708249999999</c:v>
                </c:pt>
                <c:pt idx="280">
                  <c:v>359.52083270833333</c:v>
                </c:pt>
                <c:pt idx="281">
                  <c:v>879.15082920833345</c:v>
                </c:pt>
                <c:pt idx="282">
                  <c:v>1126.8641611666665</c:v>
                </c:pt>
                <c:pt idx="283">
                  <c:v>1795.1491546249999</c:v>
                </c:pt>
                <c:pt idx="284">
                  <c:v>2094.880009916666</c:v>
                </c:pt>
                <c:pt idx="285">
                  <c:v>1915.3320719999999</c:v>
                </c:pt>
                <c:pt idx="286">
                  <c:v>1938.7045949583332</c:v>
                </c:pt>
                <c:pt idx="287">
                  <c:v>1158.6474991250002</c:v>
                </c:pt>
                <c:pt idx="288">
                  <c:v>696.05500087500002</c:v>
                </c:pt>
                <c:pt idx="289">
                  <c:v>1116.6254170833333</c:v>
                </c:pt>
                <c:pt idx="290">
                  <c:v>1242.3199995833336</c:v>
                </c:pt>
                <c:pt idx="291">
                  <c:v>1253.1220830416667</c:v>
                </c:pt>
                <c:pt idx="292">
                  <c:v>1029.8395895000001</c:v>
                </c:pt>
                <c:pt idx="293">
                  <c:v>1215.8054147916666</c:v>
                </c:pt>
                <c:pt idx="294">
                  <c:v>1040.3733342916667</c:v>
                </c:pt>
                <c:pt idx="295">
                  <c:v>712.25166816666672</c:v>
                </c:pt>
                <c:pt idx="296">
                  <c:v>595.50791804166658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0D8-48A7-9252-E73AF5EE6DA5}"/>
            </c:ext>
          </c:extLst>
        </c:ser>
        <c:ser>
          <c:idx val="1"/>
          <c:order val="1"/>
          <c:tx>
            <c:strRef>
              <c:f>'Ark1'!$J$2</c:f>
              <c:strCache>
                <c:ptCount val="1"/>
                <c:pt idx="0">
                  <c:v>Gas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67"/>
              <c:layout>
                <c:manualLayout>
                  <c:x val="1.7103258642120971E-2"/>
                  <c:y val="-0.149924872841140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0D8-48A7-9252-E73AF5EE6DA5}"/>
                </c:ext>
              </c:extLst>
            </c:dLbl>
            <c:dLbl>
              <c:idx val="239"/>
              <c:layout>
                <c:manualLayout>
                  <c:x val="5.8333333333333334E-2"/>
                  <c:y val="-0.152777777777777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0D8-48A7-9252-E73AF5EE6DA5}"/>
                </c:ext>
              </c:extLst>
            </c:dLbl>
            <c:dLbl>
              <c:idx val="296"/>
              <c:layout>
                <c:manualLayout>
                  <c:x val="0"/>
                  <c:y val="0.115058623343200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0D8-48A7-9252-E73AF5EE6D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'Ark1'!$H$3:$H$299</c:f>
              <c:numCache>
                <c:formatCode>m/d/yyyy</c:formatCode>
                <c:ptCount val="297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  <c:pt idx="29">
                  <c:v>44591</c:v>
                </c:pt>
                <c:pt idx="30">
                  <c:v>44592</c:v>
                </c:pt>
                <c:pt idx="31">
                  <c:v>44593</c:v>
                </c:pt>
                <c:pt idx="32">
                  <c:v>44594</c:v>
                </c:pt>
                <c:pt idx="33">
                  <c:v>44595</c:v>
                </c:pt>
                <c:pt idx="34">
                  <c:v>44596</c:v>
                </c:pt>
                <c:pt idx="35">
                  <c:v>44597</c:v>
                </c:pt>
                <c:pt idx="36">
                  <c:v>44598</c:v>
                </c:pt>
                <c:pt idx="37">
                  <c:v>44599</c:v>
                </c:pt>
                <c:pt idx="38">
                  <c:v>44600</c:v>
                </c:pt>
                <c:pt idx="39">
                  <c:v>44601</c:v>
                </c:pt>
                <c:pt idx="40">
                  <c:v>44602</c:v>
                </c:pt>
                <c:pt idx="41">
                  <c:v>44603</c:v>
                </c:pt>
                <c:pt idx="42">
                  <c:v>44604</c:v>
                </c:pt>
                <c:pt idx="43">
                  <c:v>44605</c:v>
                </c:pt>
                <c:pt idx="44">
                  <c:v>44606</c:v>
                </c:pt>
                <c:pt idx="45">
                  <c:v>44607</c:v>
                </c:pt>
                <c:pt idx="46">
                  <c:v>44608</c:v>
                </c:pt>
                <c:pt idx="47">
                  <c:v>44609</c:v>
                </c:pt>
                <c:pt idx="48">
                  <c:v>44610</c:v>
                </c:pt>
                <c:pt idx="49">
                  <c:v>44611</c:v>
                </c:pt>
                <c:pt idx="50">
                  <c:v>44612</c:v>
                </c:pt>
                <c:pt idx="51">
                  <c:v>44613</c:v>
                </c:pt>
                <c:pt idx="52">
                  <c:v>44614</c:v>
                </c:pt>
                <c:pt idx="53">
                  <c:v>44615</c:v>
                </c:pt>
                <c:pt idx="54">
                  <c:v>44616</c:v>
                </c:pt>
                <c:pt idx="55">
                  <c:v>44617</c:v>
                </c:pt>
                <c:pt idx="56">
                  <c:v>44618</c:v>
                </c:pt>
                <c:pt idx="57">
                  <c:v>44619</c:v>
                </c:pt>
                <c:pt idx="58">
                  <c:v>44620</c:v>
                </c:pt>
                <c:pt idx="59">
                  <c:v>44621</c:v>
                </c:pt>
                <c:pt idx="60">
                  <c:v>44622</c:v>
                </c:pt>
                <c:pt idx="61">
                  <c:v>44623</c:v>
                </c:pt>
                <c:pt idx="62">
                  <c:v>44624</c:v>
                </c:pt>
                <c:pt idx="63">
                  <c:v>44625</c:v>
                </c:pt>
                <c:pt idx="64">
                  <c:v>44626</c:v>
                </c:pt>
                <c:pt idx="65">
                  <c:v>44627</c:v>
                </c:pt>
                <c:pt idx="66">
                  <c:v>44628</c:v>
                </c:pt>
                <c:pt idx="67">
                  <c:v>44629</c:v>
                </c:pt>
                <c:pt idx="68">
                  <c:v>44630</c:v>
                </c:pt>
                <c:pt idx="69">
                  <c:v>44631</c:v>
                </c:pt>
                <c:pt idx="70">
                  <c:v>44632</c:v>
                </c:pt>
                <c:pt idx="71">
                  <c:v>44633</c:v>
                </c:pt>
                <c:pt idx="72">
                  <c:v>44634</c:v>
                </c:pt>
                <c:pt idx="73">
                  <c:v>44635</c:v>
                </c:pt>
                <c:pt idx="74">
                  <c:v>44636</c:v>
                </c:pt>
                <c:pt idx="75">
                  <c:v>44637</c:v>
                </c:pt>
                <c:pt idx="76">
                  <c:v>44638</c:v>
                </c:pt>
                <c:pt idx="77">
                  <c:v>44639</c:v>
                </c:pt>
                <c:pt idx="78">
                  <c:v>44640</c:v>
                </c:pt>
                <c:pt idx="79">
                  <c:v>44641</c:v>
                </c:pt>
                <c:pt idx="80">
                  <c:v>44642</c:v>
                </c:pt>
                <c:pt idx="81">
                  <c:v>44643</c:v>
                </c:pt>
                <c:pt idx="82">
                  <c:v>44644</c:v>
                </c:pt>
                <c:pt idx="83">
                  <c:v>44645</c:v>
                </c:pt>
                <c:pt idx="84">
                  <c:v>44646</c:v>
                </c:pt>
                <c:pt idx="85">
                  <c:v>44647</c:v>
                </c:pt>
                <c:pt idx="86">
                  <c:v>44648</c:v>
                </c:pt>
                <c:pt idx="87">
                  <c:v>44649</c:v>
                </c:pt>
                <c:pt idx="88">
                  <c:v>44650</c:v>
                </c:pt>
                <c:pt idx="89">
                  <c:v>44651</c:v>
                </c:pt>
                <c:pt idx="90">
                  <c:v>44652</c:v>
                </c:pt>
                <c:pt idx="91">
                  <c:v>44653</c:v>
                </c:pt>
                <c:pt idx="92">
                  <c:v>44654</c:v>
                </c:pt>
                <c:pt idx="93">
                  <c:v>44655</c:v>
                </c:pt>
                <c:pt idx="94">
                  <c:v>44656</c:v>
                </c:pt>
                <c:pt idx="95">
                  <c:v>44657</c:v>
                </c:pt>
                <c:pt idx="96">
                  <c:v>44658</c:v>
                </c:pt>
                <c:pt idx="97">
                  <c:v>44659</c:v>
                </c:pt>
                <c:pt idx="98">
                  <c:v>44660</c:v>
                </c:pt>
                <c:pt idx="99">
                  <c:v>44661</c:v>
                </c:pt>
                <c:pt idx="100">
                  <c:v>44662</c:v>
                </c:pt>
                <c:pt idx="101">
                  <c:v>44663</c:v>
                </c:pt>
                <c:pt idx="102">
                  <c:v>44664</c:v>
                </c:pt>
                <c:pt idx="103">
                  <c:v>44665</c:v>
                </c:pt>
                <c:pt idx="104">
                  <c:v>44666</c:v>
                </c:pt>
                <c:pt idx="105">
                  <c:v>44667</c:v>
                </c:pt>
                <c:pt idx="106">
                  <c:v>44668</c:v>
                </c:pt>
                <c:pt idx="107">
                  <c:v>44669</c:v>
                </c:pt>
                <c:pt idx="108">
                  <c:v>44670</c:v>
                </c:pt>
                <c:pt idx="109">
                  <c:v>44671</c:v>
                </c:pt>
                <c:pt idx="110">
                  <c:v>44672</c:v>
                </c:pt>
                <c:pt idx="111">
                  <c:v>44673</c:v>
                </c:pt>
                <c:pt idx="112">
                  <c:v>44674</c:v>
                </c:pt>
                <c:pt idx="113">
                  <c:v>44675</c:v>
                </c:pt>
                <c:pt idx="114">
                  <c:v>44676</c:v>
                </c:pt>
                <c:pt idx="115">
                  <c:v>44677</c:v>
                </c:pt>
                <c:pt idx="116">
                  <c:v>44678</c:v>
                </c:pt>
                <c:pt idx="117">
                  <c:v>44679</c:v>
                </c:pt>
                <c:pt idx="118">
                  <c:v>44680</c:v>
                </c:pt>
                <c:pt idx="119">
                  <c:v>44681</c:v>
                </c:pt>
                <c:pt idx="120">
                  <c:v>44682</c:v>
                </c:pt>
                <c:pt idx="121">
                  <c:v>44683</c:v>
                </c:pt>
                <c:pt idx="122">
                  <c:v>44684</c:v>
                </c:pt>
                <c:pt idx="123">
                  <c:v>44685</c:v>
                </c:pt>
                <c:pt idx="124">
                  <c:v>44686</c:v>
                </c:pt>
                <c:pt idx="125">
                  <c:v>44687</c:v>
                </c:pt>
                <c:pt idx="126">
                  <c:v>44688</c:v>
                </c:pt>
                <c:pt idx="127">
                  <c:v>44689</c:v>
                </c:pt>
                <c:pt idx="128">
                  <c:v>44690</c:v>
                </c:pt>
                <c:pt idx="129">
                  <c:v>44691</c:v>
                </c:pt>
                <c:pt idx="130">
                  <c:v>44692</c:v>
                </c:pt>
                <c:pt idx="131">
                  <c:v>44693</c:v>
                </c:pt>
                <c:pt idx="132">
                  <c:v>44694</c:v>
                </c:pt>
                <c:pt idx="133">
                  <c:v>44695</c:v>
                </c:pt>
                <c:pt idx="134">
                  <c:v>44696</c:v>
                </c:pt>
                <c:pt idx="135">
                  <c:v>44697</c:v>
                </c:pt>
                <c:pt idx="136">
                  <c:v>44698</c:v>
                </c:pt>
                <c:pt idx="137">
                  <c:v>44699</c:v>
                </c:pt>
                <c:pt idx="138">
                  <c:v>44700</c:v>
                </c:pt>
                <c:pt idx="139">
                  <c:v>44701</c:v>
                </c:pt>
                <c:pt idx="140">
                  <c:v>44702</c:v>
                </c:pt>
                <c:pt idx="141">
                  <c:v>44703</c:v>
                </c:pt>
                <c:pt idx="142">
                  <c:v>44704</c:v>
                </c:pt>
                <c:pt idx="143">
                  <c:v>44705</c:v>
                </c:pt>
                <c:pt idx="144">
                  <c:v>44706</c:v>
                </c:pt>
                <c:pt idx="145">
                  <c:v>44707</c:v>
                </c:pt>
                <c:pt idx="146">
                  <c:v>44708</c:v>
                </c:pt>
                <c:pt idx="147">
                  <c:v>44709</c:v>
                </c:pt>
                <c:pt idx="148">
                  <c:v>44710</c:v>
                </c:pt>
                <c:pt idx="149">
                  <c:v>44711</c:v>
                </c:pt>
                <c:pt idx="150">
                  <c:v>44712</c:v>
                </c:pt>
                <c:pt idx="151">
                  <c:v>44713</c:v>
                </c:pt>
                <c:pt idx="152">
                  <c:v>44714</c:v>
                </c:pt>
                <c:pt idx="153">
                  <c:v>44715</c:v>
                </c:pt>
                <c:pt idx="154">
                  <c:v>44716</c:v>
                </c:pt>
                <c:pt idx="155">
                  <c:v>44717</c:v>
                </c:pt>
                <c:pt idx="156">
                  <c:v>44718</c:v>
                </c:pt>
                <c:pt idx="157">
                  <c:v>44719</c:v>
                </c:pt>
                <c:pt idx="158">
                  <c:v>44720</c:v>
                </c:pt>
                <c:pt idx="159">
                  <c:v>44721</c:v>
                </c:pt>
                <c:pt idx="160">
                  <c:v>44722</c:v>
                </c:pt>
                <c:pt idx="161">
                  <c:v>44723</c:v>
                </c:pt>
                <c:pt idx="162">
                  <c:v>44724</c:v>
                </c:pt>
                <c:pt idx="163">
                  <c:v>44725</c:v>
                </c:pt>
                <c:pt idx="164">
                  <c:v>44726</c:v>
                </c:pt>
                <c:pt idx="165">
                  <c:v>44727</c:v>
                </c:pt>
                <c:pt idx="166">
                  <c:v>44728</c:v>
                </c:pt>
                <c:pt idx="167">
                  <c:v>44729</c:v>
                </c:pt>
                <c:pt idx="168">
                  <c:v>44730</c:v>
                </c:pt>
                <c:pt idx="169">
                  <c:v>44731</c:v>
                </c:pt>
                <c:pt idx="170">
                  <c:v>44732</c:v>
                </c:pt>
                <c:pt idx="171">
                  <c:v>44733</c:v>
                </c:pt>
                <c:pt idx="172">
                  <c:v>44734</c:v>
                </c:pt>
                <c:pt idx="173">
                  <c:v>44735</c:v>
                </c:pt>
                <c:pt idx="174">
                  <c:v>44736</c:v>
                </c:pt>
                <c:pt idx="175">
                  <c:v>44737</c:v>
                </c:pt>
                <c:pt idx="176">
                  <c:v>44738</c:v>
                </c:pt>
                <c:pt idx="177">
                  <c:v>44739</c:v>
                </c:pt>
                <c:pt idx="178">
                  <c:v>44740</c:v>
                </c:pt>
                <c:pt idx="179">
                  <c:v>44741</c:v>
                </c:pt>
                <c:pt idx="180">
                  <c:v>44742</c:v>
                </c:pt>
                <c:pt idx="181">
                  <c:v>44743</c:v>
                </c:pt>
                <c:pt idx="182">
                  <c:v>44744</c:v>
                </c:pt>
                <c:pt idx="183">
                  <c:v>44745</c:v>
                </c:pt>
                <c:pt idx="184">
                  <c:v>44746</c:v>
                </c:pt>
                <c:pt idx="185">
                  <c:v>44747</c:v>
                </c:pt>
                <c:pt idx="186">
                  <c:v>44748</c:v>
                </c:pt>
                <c:pt idx="187">
                  <c:v>44749</c:v>
                </c:pt>
                <c:pt idx="188">
                  <c:v>44750</c:v>
                </c:pt>
                <c:pt idx="189">
                  <c:v>44751</c:v>
                </c:pt>
                <c:pt idx="190">
                  <c:v>44752</c:v>
                </c:pt>
                <c:pt idx="191">
                  <c:v>44753</c:v>
                </c:pt>
                <c:pt idx="192">
                  <c:v>44754</c:v>
                </c:pt>
                <c:pt idx="193">
                  <c:v>44755</c:v>
                </c:pt>
                <c:pt idx="194">
                  <c:v>44756</c:v>
                </c:pt>
                <c:pt idx="195">
                  <c:v>44757</c:v>
                </c:pt>
                <c:pt idx="196">
                  <c:v>44758</c:v>
                </c:pt>
                <c:pt idx="197">
                  <c:v>44759</c:v>
                </c:pt>
                <c:pt idx="198">
                  <c:v>44760</c:v>
                </c:pt>
                <c:pt idx="199">
                  <c:v>44761</c:v>
                </c:pt>
                <c:pt idx="200">
                  <c:v>44762</c:v>
                </c:pt>
                <c:pt idx="201">
                  <c:v>44763</c:v>
                </c:pt>
                <c:pt idx="202">
                  <c:v>44764</c:v>
                </c:pt>
                <c:pt idx="203">
                  <c:v>44765</c:v>
                </c:pt>
                <c:pt idx="204">
                  <c:v>44766</c:v>
                </c:pt>
                <c:pt idx="205">
                  <c:v>44767</c:v>
                </c:pt>
                <c:pt idx="206">
                  <c:v>44768</c:v>
                </c:pt>
                <c:pt idx="207">
                  <c:v>44769</c:v>
                </c:pt>
                <c:pt idx="208">
                  <c:v>44770</c:v>
                </c:pt>
                <c:pt idx="209">
                  <c:v>44771</c:v>
                </c:pt>
                <c:pt idx="210">
                  <c:v>44772</c:v>
                </c:pt>
                <c:pt idx="211">
                  <c:v>44773</c:v>
                </c:pt>
                <c:pt idx="212">
                  <c:v>44774</c:v>
                </c:pt>
                <c:pt idx="213">
                  <c:v>44775</c:v>
                </c:pt>
                <c:pt idx="214">
                  <c:v>44776</c:v>
                </c:pt>
                <c:pt idx="215">
                  <c:v>44777</c:v>
                </c:pt>
                <c:pt idx="216">
                  <c:v>44778</c:v>
                </c:pt>
                <c:pt idx="217">
                  <c:v>44779</c:v>
                </c:pt>
                <c:pt idx="218">
                  <c:v>44780</c:v>
                </c:pt>
                <c:pt idx="219">
                  <c:v>44781</c:v>
                </c:pt>
                <c:pt idx="220">
                  <c:v>44782</c:v>
                </c:pt>
                <c:pt idx="221">
                  <c:v>44783</c:v>
                </c:pt>
                <c:pt idx="222">
                  <c:v>44784</c:v>
                </c:pt>
                <c:pt idx="223">
                  <c:v>44785</c:v>
                </c:pt>
                <c:pt idx="224">
                  <c:v>44786</c:v>
                </c:pt>
                <c:pt idx="225">
                  <c:v>44787</c:v>
                </c:pt>
                <c:pt idx="226">
                  <c:v>44788</c:v>
                </c:pt>
                <c:pt idx="227">
                  <c:v>44789</c:v>
                </c:pt>
                <c:pt idx="228">
                  <c:v>44790</c:v>
                </c:pt>
                <c:pt idx="229">
                  <c:v>44791</c:v>
                </c:pt>
                <c:pt idx="230">
                  <c:v>44792</c:v>
                </c:pt>
                <c:pt idx="231">
                  <c:v>44793</c:v>
                </c:pt>
                <c:pt idx="232">
                  <c:v>44794</c:v>
                </c:pt>
                <c:pt idx="233">
                  <c:v>44795</c:v>
                </c:pt>
                <c:pt idx="234">
                  <c:v>44796</c:v>
                </c:pt>
                <c:pt idx="235">
                  <c:v>44797</c:v>
                </c:pt>
                <c:pt idx="236">
                  <c:v>44798</c:v>
                </c:pt>
                <c:pt idx="237">
                  <c:v>44799</c:v>
                </c:pt>
                <c:pt idx="238">
                  <c:v>44800</c:v>
                </c:pt>
                <c:pt idx="239">
                  <c:v>44801</c:v>
                </c:pt>
                <c:pt idx="240">
                  <c:v>44802</c:v>
                </c:pt>
                <c:pt idx="241">
                  <c:v>44803</c:v>
                </c:pt>
                <c:pt idx="242">
                  <c:v>44804</c:v>
                </c:pt>
                <c:pt idx="243">
                  <c:v>44805</c:v>
                </c:pt>
                <c:pt idx="244">
                  <c:v>44806</c:v>
                </c:pt>
                <c:pt idx="245">
                  <c:v>44807</c:v>
                </c:pt>
                <c:pt idx="246">
                  <c:v>44808</c:v>
                </c:pt>
                <c:pt idx="247">
                  <c:v>44809</c:v>
                </c:pt>
                <c:pt idx="248">
                  <c:v>44810</c:v>
                </c:pt>
                <c:pt idx="249">
                  <c:v>44811</c:v>
                </c:pt>
                <c:pt idx="250">
                  <c:v>44812</c:v>
                </c:pt>
                <c:pt idx="251">
                  <c:v>44813</c:v>
                </c:pt>
                <c:pt idx="252">
                  <c:v>44814</c:v>
                </c:pt>
                <c:pt idx="253">
                  <c:v>44815</c:v>
                </c:pt>
                <c:pt idx="254">
                  <c:v>44816</c:v>
                </c:pt>
                <c:pt idx="255">
                  <c:v>44817</c:v>
                </c:pt>
                <c:pt idx="256">
                  <c:v>44818</c:v>
                </c:pt>
                <c:pt idx="257">
                  <c:v>44819</c:v>
                </c:pt>
                <c:pt idx="258">
                  <c:v>44820</c:v>
                </c:pt>
                <c:pt idx="259">
                  <c:v>44821</c:v>
                </c:pt>
                <c:pt idx="260">
                  <c:v>44822</c:v>
                </c:pt>
                <c:pt idx="261">
                  <c:v>44823</c:v>
                </c:pt>
                <c:pt idx="262">
                  <c:v>44824</c:v>
                </c:pt>
                <c:pt idx="263">
                  <c:v>44825</c:v>
                </c:pt>
                <c:pt idx="264">
                  <c:v>44826</c:v>
                </c:pt>
                <c:pt idx="265">
                  <c:v>44827</c:v>
                </c:pt>
                <c:pt idx="266">
                  <c:v>44828</c:v>
                </c:pt>
                <c:pt idx="267">
                  <c:v>44829</c:v>
                </c:pt>
                <c:pt idx="268">
                  <c:v>44830</c:v>
                </c:pt>
                <c:pt idx="269">
                  <c:v>44831</c:v>
                </c:pt>
                <c:pt idx="270">
                  <c:v>44832</c:v>
                </c:pt>
                <c:pt idx="271">
                  <c:v>44833</c:v>
                </c:pt>
                <c:pt idx="272">
                  <c:v>44834</c:v>
                </c:pt>
                <c:pt idx="273">
                  <c:v>44835</c:v>
                </c:pt>
                <c:pt idx="274">
                  <c:v>44836</c:v>
                </c:pt>
                <c:pt idx="275">
                  <c:v>44837</c:v>
                </c:pt>
                <c:pt idx="276">
                  <c:v>44838</c:v>
                </c:pt>
                <c:pt idx="277">
                  <c:v>44839</c:v>
                </c:pt>
                <c:pt idx="278">
                  <c:v>44840</c:v>
                </c:pt>
                <c:pt idx="279">
                  <c:v>44841</c:v>
                </c:pt>
                <c:pt idx="280">
                  <c:v>44842</c:v>
                </c:pt>
                <c:pt idx="281">
                  <c:v>44843</c:v>
                </c:pt>
                <c:pt idx="282">
                  <c:v>44844</c:v>
                </c:pt>
                <c:pt idx="283">
                  <c:v>44845</c:v>
                </c:pt>
                <c:pt idx="284">
                  <c:v>44846</c:v>
                </c:pt>
                <c:pt idx="285">
                  <c:v>44847</c:v>
                </c:pt>
                <c:pt idx="286">
                  <c:v>44848</c:v>
                </c:pt>
                <c:pt idx="287">
                  <c:v>44849</c:v>
                </c:pt>
                <c:pt idx="288">
                  <c:v>44850</c:v>
                </c:pt>
                <c:pt idx="289">
                  <c:v>44851</c:v>
                </c:pt>
                <c:pt idx="290">
                  <c:v>44852</c:v>
                </c:pt>
                <c:pt idx="291">
                  <c:v>44853</c:v>
                </c:pt>
                <c:pt idx="292">
                  <c:v>44854</c:v>
                </c:pt>
                <c:pt idx="293">
                  <c:v>44855</c:v>
                </c:pt>
                <c:pt idx="294">
                  <c:v>44856</c:v>
                </c:pt>
                <c:pt idx="295">
                  <c:v>44857</c:v>
                </c:pt>
                <c:pt idx="296">
                  <c:v>44858</c:v>
                </c:pt>
              </c:numCache>
            </c:numRef>
          </c:cat>
          <c:val>
            <c:numRef>
              <c:f>'Ark1'!$J$3:$J$299</c:f>
              <c:numCache>
                <c:formatCode>0.0</c:formatCode>
                <c:ptCount val="297"/>
                <c:pt idx="0">
                  <c:v>542.20354999999995</c:v>
                </c:pt>
                <c:pt idx="1">
                  <c:v>542.20354999999995</c:v>
                </c:pt>
                <c:pt idx="2">
                  <c:v>542.20354999999995</c:v>
                </c:pt>
                <c:pt idx="3">
                  <c:v>541.87575000000004</c:v>
                </c:pt>
                <c:pt idx="4">
                  <c:v>659.59320000000002</c:v>
                </c:pt>
                <c:pt idx="5">
                  <c:v>694.34</c:v>
                </c:pt>
                <c:pt idx="6">
                  <c:v>716.66020000000003</c:v>
                </c:pt>
                <c:pt idx="7">
                  <c:v>635.11250000000007</c:v>
                </c:pt>
                <c:pt idx="8">
                  <c:v>635.11250000000007</c:v>
                </c:pt>
                <c:pt idx="9">
                  <c:v>646.66</c:v>
                </c:pt>
                <c:pt idx="10">
                  <c:v>643.56079999999997</c:v>
                </c:pt>
                <c:pt idx="11">
                  <c:v>614.99749999999995</c:v>
                </c:pt>
                <c:pt idx="12">
                  <c:v>569.87284999999997</c:v>
                </c:pt>
                <c:pt idx="13">
                  <c:v>652.99250000000006</c:v>
                </c:pt>
                <c:pt idx="14">
                  <c:v>638.83749999999998</c:v>
                </c:pt>
                <c:pt idx="15">
                  <c:v>638.83749999999998</c:v>
                </c:pt>
                <c:pt idx="16">
                  <c:v>644.84965</c:v>
                </c:pt>
                <c:pt idx="17">
                  <c:v>573.65</c:v>
                </c:pt>
                <c:pt idx="18">
                  <c:v>593.28075000000001</c:v>
                </c:pt>
                <c:pt idx="19">
                  <c:v>562.02800000000002</c:v>
                </c:pt>
                <c:pt idx="20">
                  <c:v>564.50884999999994</c:v>
                </c:pt>
                <c:pt idx="21">
                  <c:v>593.39250000000004</c:v>
                </c:pt>
                <c:pt idx="22">
                  <c:v>593.39250000000004</c:v>
                </c:pt>
                <c:pt idx="23">
                  <c:v>600.17200000000003</c:v>
                </c:pt>
                <c:pt idx="24">
                  <c:v>708.74085000000002</c:v>
                </c:pt>
                <c:pt idx="25">
                  <c:v>701.32810000000006</c:v>
                </c:pt>
                <c:pt idx="26">
                  <c:v>687.51580000000001</c:v>
                </c:pt>
                <c:pt idx="27">
                  <c:v>685.29570000000001</c:v>
                </c:pt>
                <c:pt idx="28">
                  <c:v>683.17989999999998</c:v>
                </c:pt>
                <c:pt idx="29">
                  <c:v>683.17989999999998</c:v>
                </c:pt>
                <c:pt idx="30">
                  <c:v>689.22929999999997</c:v>
                </c:pt>
                <c:pt idx="31">
                  <c:v>629.66655000000003</c:v>
                </c:pt>
                <c:pt idx="32">
                  <c:v>569.06825000000003</c:v>
                </c:pt>
                <c:pt idx="33">
                  <c:v>573.41160000000002</c:v>
                </c:pt>
                <c:pt idx="34">
                  <c:v>594.42804999999998</c:v>
                </c:pt>
                <c:pt idx="35">
                  <c:v>612.12925000000007</c:v>
                </c:pt>
                <c:pt idx="36">
                  <c:v>612.12925000000007</c:v>
                </c:pt>
                <c:pt idx="37">
                  <c:v>613.21695000000011</c:v>
                </c:pt>
                <c:pt idx="38">
                  <c:v>587.45484999999996</c:v>
                </c:pt>
                <c:pt idx="39">
                  <c:v>575.43799999999999</c:v>
                </c:pt>
                <c:pt idx="40">
                  <c:v>564.09164999999996</c:v>
                </c:pt>
                <c:pt idx="41">
                  <c:v>560.00160000000005</c:v>
                </c:pt>
                <c:pt idx="42">
                  <c:v>571.78750000000002</c:v>
                </c:pt>
                <c:pt idx="43">
                  <c:v>571.78750000000002</c:v>
                </c:pt>
                <c:pt idx="44">
                  <c:v>571.60124999999994</c:v>
                </c:pt>
                <c:pt idx="45">
                  <c:v>601.49064999999996</c:v>
                </c:pt>
                <c:pt idx="46">
                  <c:v>523.17624999999998</c:v>
                </c:pt>
                <c:pt idx="47">
                  <c:v>514.46720000000005</c:v>
                </c:pt>
                <c:pt idx="48">
                  <c:v>558.23595</c:v>
                </c:pt>
                <c:pt idx="49">
                  <c:v>546.01050000000009</c:v>
                </c:pt>
                <c:pt idx="50">
                  <c:v>546.01050000000009</c:v>
                </c:pt>
                <c:pt idx="51">
                  <c:v>547.50049999999999</c:v>
                </c:pt>
                <c:pt idx="52">
                  <c:v>539.03729999999996</c:v>
                </c:pt>
                <c:pt idx="53">
                  <c:v>594.51</c:v>
                </c:pt>
                <c:pt idx="54">
                  <c:v>665.8288500000001</c:v>
                </c:pt>
                <c:pt idx="55">
                  <c:v>915.10585000000003</c:v>
                </c:pt>
                <c:pt idx="56">
                  <c:v>678.50130000000001</c:v>
                </c:pt>
                <c:pt idx="57">
                  <c:v>678.50130000000001</c:v>
                </c:pt>
                <c:pt idx="58">
                  <c:v>687.73185000000001</c:v>
                </c:pt>
                <c:pt idx="59">
                  <c:v>737.43825000000004</c:v>
                </c:pt>
                <c:pt idx="60">
                  <c:v>918.65205000000003</c:v>
                </c:pt>
                <c:pt idx="61">
                  <c:v>1272.7430999999999</c:v>
                </c:pt>
                <c:pt idx="62">
                  <c:v>1168.6964</c:v>
                </c:pt>
                <c:pt idx="63">
                  <c:v>1539.5425</c:v>
                </c:pt>
                <c:pt idx="64">
                  <c:v>1539.5425</c:v>
                </c:pt>
                <c:pt idx="65">
                  <c:v>1437.8500000000001</c:v>
                </c:pt>
                <c:pt idx="66">
                  <c:v>1590.575</c:v>
                </c:pt>
                <c:pt idx="67">
                  <c:v>1573.7678000000001</c:v>
                </c:pt>
                <c:pt idx="68">
                  <c:v>1117.7384000000002</c:v>
                </c:pt>
                <c:pt idx="69">
                  <c:v>924.17250000000001</c:v>
                </c:pt>
                <c:pt idx="70">
                  <c:v>960.72964999999999</c:v>
                </c:pt>
                <c:pt idx="71">
                  <c:v>960.72964999999999</c:v>
                </c:pt>
                <c:pt idx="72">
                  <c:v>971.03300000000002</c:v>
                </c:pt>
                <c:pt idx="73">
                  <c:v>836.42640000000006</c:v>
                </c:pt>
                <c:pt idx="74">
                  <c:v>830.29505000000006</c:v>
                </c:pt>
                <c:pt idx="75">
                  <c:v>733.43759999999997</c:v>
                </c:pt>
                <c:pt idx="76">
                  <c:v>770.68015000000003</c:v>
                </c:pt>
                <c:pt idx="77">
                  <c:v>719.55080000000009</c:v>
                </c:pt>
                <c:pt idx="78">
                  <c:v>719.55080000000009</c:v>
                </c:pt>
                <c:pt idx="79">
                  <c:v>738.31734999999992</c:v>
                </c:pt>
                <c:pt idx="80">
                  <c:v>698.44495000000006</c:v>
                </c:pt>
                <c:pt idx="81">
                  <c:v>707.7351000000001</c:v>
                </c:pt>
                <c:pt idx="82">
                  <c:v>845.73890000000006</c:v>
                </c:pt>
                <c:pt idx="83">
                  <c:v>752.82249999999999</c:v>
                </c:pt>
                <c:pt idx="84">
                  <c:v>720.82474999999999</c:v>
                </c:pt>
                <c:pt idx="85">
                  <c:v>720.82474999999999</c:v>
                </c:pt>
                <c:pt idx="86">
                  <c:v>731.91034999999999</c:v>
                </c:pt>
                <c:pt idx="87">
                  <c:v>763.40895</c:v>
                </c:pt>
                <c:pt idx="88">
                  <c:v>810.00125000000003</c:v>
                </c:pt>
                <c:pt idx="89">
                  <c:v>864.2</c:v>
                </c:pt>
                <c:pt idx="90">
                  <c:v>923.80000000000007</c:v>
                </c:pt>
                <c:pt idx="91">
                  <c:v>838.87</c:v>
                </c:pt>
                <c:pt idx="92">
                  <c:v>838.87</c:v>
                </c:pt>
                <c:pt idx="93">
                  <c:v>841.85</c:v>
                </c:pt>
                <c:pt idx="94">
                  <c:v>832.26930000000004</c:v>
                </c:pt>
                <c:pt idx="95">
                  <c:v>818.06960000000004</c:v>
                </c:pt>
                <c:pt idx="96">
                  <c:v>800.38329999999996</c:v>
                </c:pt>
                <c:pt idx="97">
                  <c:v>771.07500000000005</c:v>
                </c:pt>
                <c:pt idx="98">
                  <c:v>779.24020000000007</c:v>
                </c:pt>
                <c:pt idx="99">
                  <c:v>779.24020000000007</c:v>
                </c:pt>
                <c:pt idx="100">
                  <c:v>787.09250000000009</c:v>
                </c:pt>
                <c:pt idx="101">
                  <c:v>750.11070000000007</c:v>
                </c:pt>
                <c:pt idx="102">
                  <c:v>775.8877</c:v>
                </c:pt>
                <c:pt idx="103">
                  <c:v>783.60590000000002</c:v>
                </c:pt>
                <c:pt idx="104">
                  <c:v>695.88215000000002</c:v>
                </c:pt>
                <c:pt idx="105">
                  <c:v>695.88215000000002</c:v>
                </c:pt>
                <c:pt idx="106">
                  <c:v>695.88215000000002</c:v>
                </c:pt>
                <c:pt idx="107">
                  <c:v>695.88215000000002</c:v>
                </c:pt>
                <c:pt idx="108">
                  <c:v>706.36429999999996</c:v>
                </c:pt>
                <c:pt idx="109">
                  <c:v>695.44259999999997</c:v>
                </c:pt>
                <c:pt idx="110">
                  <c:v>701.15674999999999</c:v>
                </c:pt>
                <c:pt idx="111">
                  <c:v>735.17345</c:v>
                </c:pt>
                <c:pt idx="112">
                  <c:v>685.58625000000006</c:v>
                </c:pt>
                <c:pt idx="113">
                  <c:v>685.58625000000006</c:v>
                </c:pt>
                <c:pt idx="114">
                  <c:v>693.87065000000007</c:v>
                </c:pt>
                <c:pt idx="115">
                  <c:v>705.32875000000001</c:v>
                </c:pt>
                <c:pt idx="116">
                  <c:v>725.44375000000002</c:v>
                </c:pt>
                <c:pt idx="117">
                  <c:v>798.24515000000008</c:v>
                </c:pt>
                <c:pt idx="118">
                  <c:v>745</c:v>
                </c:pt>
                <c:pt idx="119">
                  <c:v>730.53954999999996</c:v>
                </c:pt>
                <c:pt idx="120">
                  <c:v>730.53954999999996</c:v>
                </c:pt>
                <c:pt idx="121">
                  <c:v>730.53954999999996</c:v>
                </c:pt>
                <c:pt idx="122">
                  <c:v>730.28625000000011</c:v>
                </c:pt>
                <c:pt idx="123">
                  <c:v>752.45</c:v>
                </c:pt>
                <c:pt idx="124">
                  <c:v>797.15</c:v>
                </c:pt>
                <c:pt idx="125">
                  <c:v>741.32715000000007</c:v>
                </c:pt>
                <c:pt idx="126">
                  <c:v>675.51385000000005</c:v>
                </c:pt>
                <c:pt idx="127">
                  <c:v>675.51385000000005</c:v>
                </c:pt>
                <c:pt idx="128">
                  <c:v>696.57500000000005</c:v>
                </c:pt>
                <c:pt idx="129">
                  <c:v>630.63504999999998</c:v>
                </c:pt>
                <c:pt idx="130">
                  <c:v>620.42854999999997</c:v>
                </c:pt>
                <c:pt idx="131">
                  <c:v>621.42684999999994</c:v>
                </c:pt>
                <c:pt idx="132">
                  <c:v>697.81169999999997</c:v>
                </c:pt>
                <c:pt idx="133">
                  <c:v>714.08249999999998</c:v>
                </c:pt>
                <c:pt idx="134">
                  <c:v>714.08249999999998</c:v>
                </c:pt>
                <c:pt idx="135">
                  <c:v>718.55250000000001</c:v>
                </c:pt>
                <c:pt idx="136">
                  <c:v>691.52390000000003</c:v>
                </c:pt>
                <c:pt idx="137">
                  <c:v>698.45240000000001</c:v>
                </c:pt>
                <c:pt idx="138">
                  <c:v>609.41</c:v>
                </c:pt>
                <c:pt idx="139">
                  <c:v>670.68625000000009</c:v>
                </c:pt>
                <c:pt idx="140">
                  <c:v>639.02375000000006</c:v>
                </c:pt>
                <c:pt idx="141">
                  <c:v>639.02375000000006</c:v>
                </c:pt>
                <c:pt idx="142">
                  <c:v>637.16125000000011</c:v>
                </c:pt>
                <c:pt idx="143">
                  <c:v>594.51</c:v>
                </c:pt>
                <c:pt idx="144">
                  <c:v>614.43875000000003</c:v>
                </c:pt>
                <c:pt idx="145">
                  <c:v>607.79335000000003</c:v>
                </c:pt>
                <c:pt idx="146">
                  <c:v>622.59649999999999</c:v>
                </c:pt>
                <c:pt idx="147">
                  <c:v>622.44749999999999</c:v>
                </c:pt>
                <c:pt idx="148">
                  <c:v>622.44749999999999</c:v>
                </c:pt>
                <c:pt idx="149">
                  <c:v>629.91985</c:v>
                </c:pt>
                <c:pt idx="150">
                  <c:v>660.83735000000001</c:v>
                </c:pt>
                <c:pt idx="151">
                  <c:v>656.27050000000008</c:v>
                </c:pt>
                <c:pt idx="152">
                  <c:v>575.51250000000005</c:v>
                </c:pt>
                <c:pt idx="153">
                  <c:v>575.51250000000005</c:v>
                </c:pt>
                <c:pt idx="154">
                  <c:v>575.51250000000005</c:v>
                </c:pt>
                <c:pt idx="155">
                  <c:v>575.51250000000005</c:v>
                </c:pt>
                <c:pt idx="156">
                  <c:v>576.81624999999997</c:v>
                </c:pt>
                <c:pt idx="157">
                  <c:v>590.74775</c:v>
                </c:pt>
                <c:pt idx="158">
                  <c:v>591.22455000000002</c:v>
                </c:pt>
                <c:pt idx="159">
                  <c:v>582.73154999999997</c:v>
                </c:pt>
                <c:pt idx="160">
                  <c:v>625.80000000000007</c:v>
                </c:pt>
                <c:pt idx="161">
                  <c:v>583.89375000000007</c:v>
                </c:pt>
                <c:pt idx="162">
                  <c:v>583.89375000000007</c:v>
                </c:pt>
                <c:pt idx="163">
                  <c:v>597.11750000000006</c:v>
                </c:pt>
                <c:pt idx="164">
                  <c:v>609.22375000000011</c:v>
                </c:pt>
                <c:pt idx="165">
                  <c:v>720.41500000000008</c:v>
                </c:pt>
                <c:pt idx="166">
                  <c:v>874.63000000000011</c:v>
                </c:pt>
                <c:pt idx="167">
                  <c:v>890.27499999999998</c:v>
                </c:pt>
                <c:pt idx="168">
                  <c:v>818.56875000000002</c:v>
                </c:pt>
                <c:pt idx="169">
                  <c:v>818.56875000000002</c:v>
                </c:pt>
                <c:pt idx="170">
                  <c:v>819.5</c:v>
                </c:pt>
                <c:pt idx="171">
                  <c:v>869.02760000000001</c:v>
                </c:pt>
                <c:pt idx="172">
                  <c:v>923.80000000000007</c:v>
                </c:pt>
                <c:pt idx="173">
                  <c:v>942.94650000000001</c:v>
                </c:pt>
                <c:pt idx="174">
                  <c:v>987.87</c:v>
                </c:pt>
                <c:pt idx="175">
                  <c:v>936.94925000000001</c:v>
                </c:pt>
                <c:pt idx="176">
                  <c:v>936.94925000000001</c:v>
                </c:pt>
                <c:pt idx="177">
                  <c:v>966.45124999999996</c:v>
                </c:pt>
                <c:pt idx="178">
                  <c:v>961.19900000000007</c:v>
                </c:pt>
                <c:pt idx="179">
                  <c:v>971.85249999999996</c:v>
                </c:pt>
                <c:pt idx="180">
                  <c:v>1047.0975000000001</c:v>
                </c:pt>
                <c:pt idx="181">
                  <c:v>1079.6912500000001</c:v>
                </c:pt>
                <c:pt idx="182">
                  <c:v>1089.19</c:v>
                </c:pt>
                <c:pt idx="183">
                  <c:v>1089.19</c:v>
                </c:pt>
                <c:pt idx="184">
                  <c:v>1090.68</c:v>
                </c:pt>
                <c:pt idx="185">
                  <c:v>1240.425</c:v>
                </c:pt>
                <c:pt idx="186">
                  <c:v>1225.4206999999999</c:v>
                </c:pt>
                <c:pt idx="187">
                  <c:v>1280.8039999999999</c:v>
                </c:pt>
                <c:pt idx="188">
                  <c:v>1388.4565</c:v>
                </c:pt>
                <c:pt idx="189">
                  <c:v>1250.259</c:v>
                </c:pt>
                <c:pt idx="190">
                  <c:v>1250.259</c:v>
                </c:pt>
                <c:pt idx="191">
                  <c:v>1254.5800000000002</c:v>
                </c:pt>
                <c:pt idx="192">
                  <c:v>1211.7425000000001</c:v>
                </c:pt>
                <c:pt idx="193">
                  <c:v>1292.9475000000002</c:v>
                </c:pt>
                <c:pt idx="194">
                  <c:v>1356.6673500000002</c:v>
                </c:pt>
                <c:pt idx="195">
                  <c:v>1270.4112500000001</c:v>
                </c:pt>
                <c:pt idx="196">
                  <c:v>1163.3175000000001</c:v>
                </c:pt>
                <c:pt idx="197">
                  <c:v>1163.3175000000001</c:v>
                </c:pt>
                <c:pt idx="198">
                  <c:v>1151.3975</c:v>
                </c:pt>
                <c:pt idx="199">
                  <c:v>1158.5569499999999</c:v>
                </c:pt>
                <c:pt idx="200">
                  <c:v>1128.11625</c:v>
                </c:pt>
                <c:pt idx="201">
                  <c:v>1180.825</c:v>
                </c:pt>
                <c:pt idx="202">
                  <c:v>1165.5525</c:v>
                </c:pt>
                <c:pt idx="203">
                  <c:v>1195.5387499999999</c:v>
                </c:pt>
                <c:pt idx="204">
                  <c:v>1195.5387499999999</c:v>
                </c:pt>
                <c:pt idx="205">
                  <c:v>1200.94</c:v>
                </c:pt>
                <c:pt idx="206">
                  <c:v>1327.59</c:v>
                </c:pt>
                <c:pt idx="207">
                  <c:v>1590.0162500000001</c:v>
                </c:pt>
                <c:pt idx="208">
                  <c:v>1536.2347</c:v>
                </c:pt>
                <c:pt idx="209">
                  <c:v>1489.81375</c:v>
                </c:pt>
                <c:pt idx="210">
                  <c:v>1425.7139500000001</c:v>
                </c:pt>
                <c:pt idx="211">
                  <c:v>1425.7139500000001</c:v>
                </c:pt>
                <c:pt idx="212">
                  <c:v>1430.4</c:v>
                </c:pt>
                <c:pt idx="213">
                  <c:v>1486.0962</c:v>
                </c:pt>
                <c:pt idx="214">
                  <c:v>1497.77035</c:v>
                </c:pt>
                <c:pt idx="215">
                  <c:v>1462.84475</c:v>
                </c:pt>
                <c:pt idx="216">
                  <c:v>1491.1175000000001</c:v>
                </c:pt>
                <c:pt idx="217">
                  <c:v>1441.2024999999999</c:v>
                </c:pt>
                <c:pt idx="218">
                  <c:v>1441.2024999999999</c:v>
                </c:pt>
                <c:pt idx="219">
                  <c:v>1440.1297000000002</c:v>
                </c:pt>
                <c:pt idx="220">
                  <c:v>1430.5862500000001</c:v>
                </c:pt>
                <c:pt idx="221">
                  <c:v>1440.8300000000002</c:v>
                </c:pt>
                <c:pt idx="222">
                  <c:v>1508.7889</c:v>
                </c:pt>
                <c:pt idx="223">
                  <c:v>1541.5912500000002</c:v>
                </c:pt>
                <c:pt idx="224">
                  <c:v>1498.6196500000001</c:v>
                </c:pt>
                <c:pt idx="225">
                  <c:v>1498.6196500000001</c:v>
                </c:pt>
                <c:pt idx="226">
                  <c:v>1506.7625</c:v>
                </c:pt>
                <c:pt idx="227">
                  <c:v>1667.6824999999999</c:v>
                </c:pt>
                <c:pt idx="228">
                  <c:v>1690.21875</c:v>
                </c:pt>
                <c:pt idx="229">
                  <c:v>1695.62</c:v>
                </c:pt>
                <c:pt idx="230">
                  <c:v>1786.1375</c:v>
                </c:pt>
                <c:pt idx="231">
                  <c:v>1827.4850000000001</c:v>
                </c:pt>
                <c:pt idx="232">
                  <c:v>1827.4850000000001</c:v>
                </c:pt>
                <c:pt idx="233">
                  <c:v>1806.43875</c:v>
                </c:pt>
                <c:pt idx="234">
                  <c:v>2108.1637500000002</c:v>
                </c:pt>
                <c:pt idx="235">
                  <c:v>2010.4570000000001</c:v>
                </c:pt>
                <c:pt idx="236">
                  <c:v>2191.79</c:v>
                </c:pt>
                <c:pt idx="237">
                  <c:v>2323.2899499999999</c:v>
                </c:pt>
                <c:pt idx="238">
                  <c:v>2328.3708500000002</c:v>
                </c:pt>
                <c:pt idx="239">
                  <c:v>2328.3708500000002</c:v>
                </c:pt>
                <c:pt idx="240">
                  <c:v>2328.3708500000002</c:v>
                </c:pt>
                <c:pt idx="241">
                  <c:v>2339.8364000000001</c:v>
                </c:pt>
                <c:pt idx="242">
                  <c:v>1854.2826499999999</c:v>
                </c:pt>
                <c:pt idx="243">
                  <c:v>1737.34</c:v>
                </c:pt>
                <c:pt idx="244">
                  <c:v>1665.075</c:v>
                </c:pt>
                <c:pt idx="245">
                  <c:v>1321.63</c:v>
                </c:pt>
                <c:pt idx="246">
                  <c:v>1321.63</c:v>
                </c:pt>
                <c:pt idx="247">
                  <c:v>1333.55</c:v>
                </c:pt>
                <c:pt idx="248">
                  <c:v>1627.825</c:v>
                </c:pt>
                <c:pt idx="249">
                  <c:v>1695.62</c:v>
                </c:pt>
                <c:pt idx="250">
                  <c:v>1551.239</c:v>
                </c:pt>
                <c:pt idx="251">
                  <c:v>1550.941</c:v>
                </c:pt>
                <c:pt idx="252">
                  <c:v>1421.0875000000001</c:v>
                </c:pt>
                <c:pt idx="253">
                  <c:v>1421.0875000000001</c:v>
                </c:pt>
                <c:pt idx="254">
                  <c:v>1466.6815000000001</c:v>
                </c:pt>
                <c:pt idx="255">
                  <c:v>1424.44</c:v>
                </c:pt>
                <c:pt idx="256">
                  <c:v>1480.87375</c:v>
                </c:pt>
                <c:pt idx="257">
                  <c:v>1614.415</c:v>
                </c:pt>
                <c:pt idx="258">
                  <c:v>1499.7371499999999</c:v>
                </c:pt>
                <c:pt idx="259">
                  <c:v>1284.5662500000001</c:v>
                </c:pt>
                <c:pt idx="260">
                  <c:v>1284.5662500000001</c:v>
                </c:pt>
                <c:pt idx="261">
                  <c:v>1253.5072</c:v>
                </c:pt>
                <c:pt idx="262">
                  <c:v>1161.6412500000001</c:v>
                </c:pt>
                <c:pt idx="263">
                  <c:v>1314.73875</c:v>
                </c:pt>
                <c:pt idx="264">
                  <c:v>1288.105</c:v>
                </c:pt>
                <c:pt idx="265">
                  <c:v>1278.8297500000001</c:v>
                </c:pt>
                <c:pt idx="266">
                  <c:v>1309.1512499999999</c:v>
                </c:pt>
                <c:pt idx="267">
                  <c:v>1309.1512499999999</c:v>
                </c:pt>
                <c:pt idx="268">
                  <c:v>1310.0825</c:v>
                </c:pt>
                <c:pt idx="269">
                  <c:v>1248.4039500000001</c:v>
                </c:pt>
                <c:pt idx="270">
                  <c:v>1549.9725000000001</c:v>
                </c:pt>
                <c:pt idx="271">
                  <c:v>1482.55</c:v>
                </c:pt>
                <c:pt idx="272">
                  <c:v>1341.4395500000001</c:v>
                </c:pt>
                <c:pt idx="273">
                  <c:v>1226.27</c:v>
                </c:pt>
                <c:pt idx="274">
                  <c:v>1226.27</c:v>
                </c:pt>
                <c:pt idx="275">
                  <c:v>1198.7050000000002</c:v>
                </c:pt>
                <c:pt idx="276">
                  <c:v>943.17</c:v>
                </c:pt>
                <c:pt idx="277">
                  <c:v>655.6</c:v>
                </c:pt>
                <c:pt idx="278">
                  <c:v>789.7</c:v>
                </c:pt>
                <c:pt idx="279">
                  <c:v>938.88625000000002</c:v>
                </c:pt>
                <c:pt idx="280">
                  <c:v>699.10800000000006</c:v>
                </c:pt>
                <c:pt idx="281">
                  <c:v>699.10800000000006</c:v>
                </c:pt>
                <c:pt idx="282">
                  <c:v>688.75250000000005</c:v>
                </c:pt>
                <c:pt idx="283">
                  <c:v>834.4</c:v>
                </c:pt>
                <c:pt idx="284">
                  <c:v>796.03250000000003</c:v>
                </c:pt>
                <c:pt idx="285">
                  <c:v>774.80000000000007</c:v>
                </c:pt>
                <c:pt idx="286">
                  <c:v>673.85250000000008</c:v>
                </c:pt>
                <c:pt idx="287">
                  <c:v>521.5</c:v>
                </c:pt>
                <c:pt idx="288">
                  <c:v>521.5</c:v>
                </c:pt>
                <c:pt idx="289">
                  <c:v>566.01374999999996</c:v>
                </c:pt>
                <c:pt idx="290">
                  <c:v>476.8</c:v>
                </c:pt>
                <c:pt idx="291">
                  <c:v>483.56460000000004</c:v>
                </c:pt>
                <c:pt idx="292">
                  <c:v>484.25</c:v>
                </c:pt>
                <c:pt idx="293">
                  <c:v>463.58370000000002</c:v>
                </c:pt>
                <c:pt idx="294">
                  <c:v>302.09749999999997</c:v>
                </c:pt>
                <c:pt idx="295">
                  <c:v>302.09749999999997</c:v>
                </c:pt>
                <c:pt idx="296">
                  <c:v>353.13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0D8-48A7-9252-E73AF5EE6D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86125120"/>
        <c:axId val="986125536"/>
      </c:lineChart>
      <c:dateAx>
        <c:axId val="98612512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86125536"/>
        <c:crosses val="autoZero"/>
        <c:auto val="1"/>
        <c:lblOffset val="100"/>
        <c:baseTimeUnit val="days"/>
      </c:dateAx>
      <c:valAx>
        <c:axId val="98612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86125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1600"/>
              <a:t>Jysk Energi opkald/uge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6.3753410142853642E-3"/>
                  <c:y val="3.26044400699912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267-4A11-A7D5-55CB937FD74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67-4A11-A7D5-55CB937FD74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67-4A11-A7D5-55CB937FD74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267-4A11-A7D5-55CB937FD74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67-4A11-A7D5-55CB937FD74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267-4A11-A7D5-55CB937FD74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267-4A11-A7D5-55CB937FD74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267-4A11-A7D5-55CB937FD74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67-4A11-A7D5-55CB937FD74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267-4A11-A7D5-55CB937FD746}"/>
                </c:ext>
              </c:extLst>
            </c:dLbl>
            <c:dLbl>
              <c:idx val="10"/>
              <c:layout>
                <c:manualLayout>
                  <c:x val="-2.8972938187252585E-2"/>
                  <c:y val="0.129826662292213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267-4A11-A7D5-55CB937FD7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'Ark3'!$A$2:$A$12</c:f>
              <c:strCache>
                <c:ptCount val="11"/>
                <c:pt idx="0">
                  <c:v>U33</c:v>
                </c:pt>
                <c:pt idx="1">
                  <c:v>U34</c:v>
                </c:pt>
                <c:pt idx="2">
                  <c:v>U35</c:v>
                </c:pt>
                <c:pt idx="3">
                  <c:v>U36</c:v>
                </c:pt>
                <c:pt idx="4">
                  <c:v>U37</c:v>
                </c:pt>
                <c:pt idx="5">
                  <c:v>U38</c:v>
                </c:pt>
                <c:pt idx="6">
                  <c:v>U39</c:v>
                </c:pt>
                <c:pt idx="7">
                  <c:v>U40</c:v>
                </c:pt>
                <c:pt idx="8">
                  <c:v>U41</c:v>
                </c:pt>
                <c:pt idx="9">
                  <c:v>U42</c:v>
                </c:pt>
                <c:pt idx="10">
                  <c:v>U43</c:v>
                </c:pt>
              </c:strCache>
            </c:strRef>
          </c:cat>
          <c:val>
            <c:numRef>
              <c:f>'Ark3'!$B$2:$B$12</c:f>
              <c:numCache>
                <c:formatCode>General</c:formatCode>
                <c:ptCount val="11"/>
                <c:pt idx="0">
                  <c:v>553</c:v>
                </c:pt>
                <c:pt idx="1">
                  <c:v>659</c:v>
                </c:pt>
                <c:pt idx="2">
                  <c:v>777</c:v>
                </c:pt>
                <c:pt idx="3">
                  <c:v>1044</c:v>
                </c:pt>
                <c:pt idx="4">
                  <c:v>1190</c:v>
                </c:pt>
                <c:pt idx="5">
                  <c:v>1186</c:v>
                </c:pt>
                <c:pt idx="6">
                  <c:v>1181</c:v>
                </c:pt>
                <c:pt idx="7">
                  <c:v>1398</c:v>
                </c:pt>
                <c:pt idx="8">
                  <c:v>1424</c:v>
                </c:pt>
                <c:pt idx="9">
                  <c:v>1632</c:v>
                </c:pt>
                <c:pt idx="10">
                  <c:v>1795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67-4A11-A7D5-55CB937FD7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264560"/>
        <c:axId val="20624916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spPr>
                  <a:ln w="22225" cap="rnd">
                    <a:solidFill>
                      <a:schemeClr val="accent1"/>
                    </a:solidFill>
                  </a:ln>
                  <a:effectLst>
                    <a:glow rad="139700">
                      <a:schemeClr val="accent1">
                        <a:satMod val="175000"/>
                        <a:alpha val="14000"/>
                      </a:schemeClr>
                    </a:glow>
                  </a:effectLst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'Ark3'!$A$2:$A$12</c15:sqref>
                        </c15:formulaRef>
                      </c:ext>
                    </c:extLst>
                    <c:strCache>
                      <c:ptCount val="11"/>
                      <c:pt idx="0">
                        <c:v>U33</c:v>
                      </c:pt>
                      <c:pt idx="1">
                        <c:v>U34</c:v>
                      </c:pt>
                      <c:pt idx="2">
                        <c:v>U35</c:v>
                      </c:pt>
                      <c:pt idx="3">
                        <c:v>U36</c:v>
                      </c:pt>
                      <c:pt idx="4">
                        <c:v>U37</c:v>
                      </c:pt>
                      <c:pt idx="5">
                        <c:v>U38</c:v>
                      </c:pt>
                      <c:pt idx="6">
                        <c:v>U39</c:v>
                      </c:pt>
                      <c:pt idx="7">
                        <c:v>U40</c:v>
                      </c:pt>
                      <c:pt idx="8">
                        <c:v>U41</c:v>
                      </c:pt>
                      <c:pt idx="9">
                        <c:v>U42</c:v>
                      </c:pt>
                      <c:pt idx="10">
                        <c:v>U43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'Ark3'!$A$2:$A$12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9267-4A11-A7D5-55CB937FD746}"/>
                  </c:ext>
                </c:extLst>
              </c15:ser>
            </c15:filteredLineSeries>
          </c:ext>
        </c:extLst>
      </c:lineChart>
      <c:catAx>
        <c:axId val="20626456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206249168"/>
        <c:crosses val="autoZero"/>
        <c:auto val="1"/>
        <c:lblAlgn val="ctr"/>
        <c:lblOffset val="100"/>
        <c:noMultiLvlLbl val="0"/>
      </c:catAx>
      <c:valAx>
        <c:axId val="20624916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626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Export!$D$1</c:f>
              <c:strCache>
                <c:ptCount val="1"/>
                <c:pt idx="0">
                  <c:v>Aktive målere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Export!$C:$C</c:f>
              <c:strCache>
                <c:ptCount val="38"/>
                <c:pt idx="1">
                  <c:v>2019-10</c:v>
                </c:pt>
                <c:pt idx="2">
                  <c:v>2019-11</c:v>
                </c:pt>
                <c:pt idx="3">
                  <c:v>2019-12</c:v>
                </c:pt>
                <c:pt idx="4">
                  <c:v>2020-1</c:v>
                </c:pt>
                <c:pt idx="5">
                  <c:v>2020-2</c:v>
                </c:pt>
                <c:pt idx="6">
                  <c:v>2020-3</c:v>
                </c:pt>
                <c:pt idx="7">
                  <c:v>2020-4</c:v>
                </c:pt>
                <c:pt idx="8">
                  <c:v>2020-5</c:v>
                </c:pt>
                <c:pt idx="9">
                  <c:v>2020-6</c:v>
                </c:pt>
                <c:pt idx="10">
                  <c:v>2020-7</c:v>
                </c:pt>
                <c:pt idx="11">
                  <c:v>2020-8</c:v>
                </c:pt>
                <c:pt idx="12">
                  <c:v>2020-9</c:v>
                </c:pt>
                <c:pt idx="13">
                  <c:v>2020-10</c:v>
                </c:pt>
                <c:pt idx="14">
                  <c:v>2020-11</c:v>
                </c:pt>
                <c:pt idx="15">
                  <c:v>2020-12</c:v>
                </c:pt>
                <c:pt idx="16">
                  <c:v>2021-1</c:v>
                </c:pt>
                <c:pt idx="17">
                  <c:v>2021-2</c:v>
                </c:pt>
                <c:pt idx="18">
                  <c:v>2021-3</c:v>
                </c:pt>
                <c:pt idx="19">
                  <c:v>2021-4</c:v>
                </c:pt>
                <c:pt idx="20">
                  <c:v>2021-5</c:v>
                </c:pt>
                <c:pt idx="21">
                  <c:v>2021-6</c:v>
                </c:pt>
                <c:pt idx="22">
                  <c:v>2021-7</c:v>
                </c:pt>
                <c:pt idx="23">
                  <c:v>2021-8</c:v>
                </c:pt>
                <c:pt idx="24">
                  <c:v>2021-9</c:v>
                </c:pt>
                <c:pt idx="25">
                  <c:v>2021-10</c:v>
                </c:pt>
                <c:pt idx="26">
                  <c:v>2021-11</c:v>
                </c:pt>
                <c:pt idx="27">
                  <c:v>2021-12</c:v>
                </c:pt>
                <c:pt idx="28">
                  <c:v>2022-1</c:v>
                </c:pt>
                <c:pt idx="29">
                  <c:v>2022-2</c:v>
                </c:pt>
                <c:pt idx="30">
                  <c:v>2022-3</c:v>
                </c:pt>
                <c:pt idx="31">
                  <c:v>2022-4</c:v>
                </c:pt>
                <c:pt idx="32">
                  <c:v>2022-5</c:v>
                </c:pt>
                <c:pt idx="33">
                  <c:v>2022-6</c:v>
                </c:pt>
                <c:pt idx="34">
                  <c:v>2022-7</c:v>
                </c:pt>
                <c:pt idx="35">
                  <c:v>2022-8</c:v>
                </c:pt>
                <c:pt idx="36">
                  <c:v>2022-9</c:v>
                </c:pt>
                <c:pt idx="37">
                  <c:v>2022-10</c:v>
                </c:pt>
              </c:strCache>
            </c:strRef>
          </c:cat>
          <c:val>
            <c:numRef>
              <c:f>Export!$D$2:$D$40</c:f>
              <c:numCache>
                <c:formatCode>#,##0</c:formatCode>
                <c:ptCount val="39"/>
                <c:pt idx="0">
                  <c:v>24420</c:v>
                </c:pt>
                <c:pt idx="1">
                  <c:v>24375</c:v>
                </c:pt>
                <c:pt idx="2">
                  <c:v>24333</c:v>
                </c:pt>
                <c:pt idx="3">
                  <c:v>24301</c:v>
                </c:pt>
                <c:pt idx="4">
                  <c:v>24258</c:v>
                </c:pt>
                <c:pt idx="5">
                  <c:v>24187</c:v>
                </c:pt>
                <c:pt idx="6">
                  <c:v>24146</c:v>
                </c:pt>
                <c:pt idx="7">
                  <c:v>24137</c:v>
                </c:pt>
                <c:pt idx="8">
                  <c:v>24116</c:v>
                </c:pt>
                <c:pt idx="9">
                  <c:v>24195</c:v>
                </c:pt>
                <c:pt idx="10">
                  <c:v>24249</c:v>
                </c:pt>
                <c:pt idx="11">
                  <c:v>24309</c:v>
                </c:pt>
                <c:pt idx="12">
                  <c:v>24305</c:v>
                </c:pt>
                <c:pt idx="13">
                  <c:v>24337</c:v>
                </c:pt>
                <c:pt idx="14">
                  <c:v>24385</c:v>
                </c:pt>
                <c:pt idx="15">
                  <c:v>24395</c:v>
                </c:pt>
                <c:pt idx="16">
                  <c:v>24442</c:v>
                </c:pt>
                <c:pt idx="17">
                  <c:v>24525</c:v>
                </c:pt>
                <c:pt idx="18">
                  <c:v>24642</c:v>
                </c:pt>
                <c:pt idx="19">
                  <c:v>24678</c:v>
                </c:pt>
                <c:pt idx="20">
                  <c:v>24789</c:v>
                </c:pt>
                <c:pt idx="21">
                  <c:v>24828</c:v>
                </c:pt>
                <c:pt idx="22">
                  <c:v>24866</c:v>
                </c:pt>
                <c:pt idx="23">
                  <c:v>24919</c:v>
                </c:pt>
                <c:pt idx="24">
                  <c:v>24976</c:v>
                </c:pt>
                <c:pt idx="25">
                  <c:v>25003</c:v>
                </c:pt>
                <c:pt idx="26">
                  <c:v>25080</c:v>
                </c:pt>
                <c:pt idx="27">
                  <c:v>25162</c:v>
                </c:pt>
                <c:pt idx="28">
                  <c:v>25194</c:v>
                </c:pt>
                <c:pt idx="29">
                  <c:v>25306</c:v>
                </c:pt>
                <c:pt idx="30">
                  <c:v>25429</c:v>
                </c:pt>
                <c:pt idx="31">
                  <c:v>25553</c:v>
                </c:pt>
                <c:pt idx="32">
                  <c:v>25798</c:v>
                </c:pt>
                <c:pt idx="33">
                  <c:v>26388</c:v>
                </c:pt>
                <c:pt idx="34">
                  <c:v>26790</c:v>
                </c:pt>
                <c:pt idx="35">
                  <c:v>27352</c:v>
                </c:pt>
                <c:pt idx="36">
                  <c:v>27965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1B-4C3D-AC7F-368F3F4CC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7779279"/>
        <c:axId val="147788015"/>
      </c:lineChart>
      <c:catAx>
        <c:axId val="147779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47788015"/>
        <c:crosses val="autoZero"/>
        <c:auto val="1"/>
        <c:lblAlgn val="ctr"/>
        <c:lblOffset val="100"/>
        <c:noMultiLvlLbl val="0"/>
      </c:catAx>
      <c:valAx>
        <c:axId val="14778801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47779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err="1"/>
              <a:t>Antal</a:t>
            </a:r>
            <a:r>
              <a:rPr lang="en-US"/>
              <a:t> </a:t>
            </a:r>
            <a:r>
              <a:rPr lang="en-US" err="1"/>
              <a:t>anpartshavere</a:t>
            </a:r>
            <a:r>
              <a:rPr lang="en-US" baseline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'Ark1'!$A$2:$A$10</c:f>
              <c:strCache>
                <c:ptCount val="9"/>
                <c:pt idx="0">
                  <c:v>1-5 anparter</c:v>
                </c:pt>
                <c:pt idx="1">
                  <c:v>6-10 anparter</c:v>
                </c:pt>
                <c:pt idx="2">
                  <c:v>11-20 anparter</c:v>
                </c:pt>
                <c:pt idx="3">
                  <c:v>21-50 anparter</c:v>
                </c:pt>
                <c:pt idx="4">
                  <c:v>51-100 anparter</c:v>
                </c:pt>
                <c:pt idx="5">
                  <c:v>101-150 anparter</c:v>
                </c:pt>
                <c:pt idx="6">
                  <c:v>151-200 anparter</c:v>
                </c:pt>
                <c:pt idx="7">
                  <c:v>201-226 anparter</c:v>
                </c:pt>
                <c:pt idx="8">
                  <c:v>227 anparter</c:v>
                </c:pt>
              </c:strCache>
            </c:strRef>
          </c:cat>
          <c:val>
            <c:numRef>
              <c:f>'Ark1'!$B$2:$B$10</c:f>
              <c:numCache>
                <c:formatCode>General</c:formatCode>
                <c:ptCount val="9"/>
                <c:pt idx="0">
                  <c:v>106</c:v>
                </c:pt>
                <c:pt idx="1">
                  <c:v>136</c:v>
                </c:pt>
                <c:pt idx="2">
                  <c:v>117</c:v>
                </c:pt>
                <c:pt idx="3">
                  <c:v>200</c:v>
                </c:pt>
                <c:pt idx="4">
                  <c:v>48</c:v>
                </c:pt>
                <c:pt idx="5">
                  <c:v>19</c:v>
                </c:pt>
                <c:pt idx="6">
                  <c:v>3</c:v>
                </c:pt>
                <c:pt idx="7">
                  <c:v>3</c:v>
                </c:pt>
                <c:pt idx="8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BE-4B1A-8D90-899F97A4F8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8979343"/>
        <c:axId val="728979759"/>
      </c:barChart>
      <c:catAx>
        <c:axId val="728979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28979759"/>
        <c:crosses val="autoZero"/>
        <c:auto val="1"/>
        <c:lblAlgn val="ctr"/>
        <c:lblOffset val="100"/>
        <c:noMultiLvlLbl val="0"/>
      </c:catAx>
      <c:valAx>
        <c:axId val="728979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28979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0.01458</cdr:x>
      <cdr:y>0.0434</cdr:y>
    </cdr:from>
    <cdr:to>
      <cdr:x>0.11614</cdr:x>
      <cdr:y>0.13021</cdr:y>
    </cdr:to>
    <cdr:sp macro="" textlink="">
      <cdr:nvSpPr>
        <cdr:cNvPr id="2" name="Tekstfelt 1">
          <a:extLst xmlns:a="http://schemas.openxmlformats.org/drawingml/2006/main">
            <a:ext uri="{FF2B5EF4-FFF2-40B4-BE49-F238E27FC236}">
              <a16:creationId xmlns:a16="http://schemas.microsoft.com/office/drawing/2014/main" id="{60554664-647F-E805-0AAC-B08E93F79D20}"/>
            </a:ext>
          </a:extLst>
        </cdr:cNvPr>
        <cdr:cNvSpPr txBox="1"/>
      </cdr:nvSpPr>
      <cdr:spPr>
        <a:xfrm xmlns:a="http://schemas.openxmlformats.org/drawingml/2006/main">
          <a:off x="59291" y="107990"/>
          <a:ext cx="412992" cy="2160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a-DK" sz="1100" dirty="0"/>
            <a:t>t.kr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EB5E8-421B-49AB-86D8-8286D40BDE66}" type="datetimeFigureOut">
              <a:rPr lang="da-DK" smtClean="0"/>
              <a:t>10-11-2022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7BB78-627A-4969-835E-6BB40AF6BF3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2548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Lidt kommentarer</a:t>
            </a:r>
          </a:p>
          <a:p>
            <a:r>
              <a:rPr lang="da-DK"/>
              <a:t>Obligationer er ikke den sikre havn </a:t>
            </a:r>
          </a:p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7BB78-627A-4969-835E-6BB40AF6BF3A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8817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7BB78-627A-4969-835E-6BB40AF6BF3A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780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7BB78-627A-4969-835E-6BB40AF6BF3A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5786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>
                <a:highlight>
                  <a:srgbClr val="FFFF00"/>
                </a:highlight>
              </a:rPr>
              <a:t>TYPO – 2028(0)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7BB78-627A-4969-835E-6BB40AF6BF3A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392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7BB78-627A-4969-835E-6BB40AF6BF3A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5392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D2415A-36F8-E2EF-CAB3-7EA235A76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0C44C56-0804-E001-802B-E73FF7B5D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4F1A3DF-611D-E91F-B360-280AE97C3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E084-A0EF-4580-997B-DA780EF0E84D}" type="datetimeFigureOut">
              <a:rPr lang="da-DK" smtClean="0"/>
              <a:t>10-11-2022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AEBCC76-B808-5564-9B88-97459176E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644F3E1-B368-FE15-6EE4-1A4D84DB8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48A7-E1ED-44E3-86D0-4B90BDC7FF9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2483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79E3E-A32D-D238-9242-3D7D0D99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203FF43-B7BA-C054-B86D-93B55322B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8D20729-6552-C911-930B-A78A6BC3D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E084-A0EF-4580-997B-DA780EF0E84D}" type="datetimeFigureOut">
              <a:rPr lang="da-DK" smtClean="0"/>
              <a:t>10-11-2022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D1867FD-E5B7-6FBB-2EE6-89024DBD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6D2DF00-0EA7-DDE6-E31A-BF2A3ADED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48A7-E1ED-44E3-86D0-4B90BDC7FF9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3212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9E5706AF-8EE2-2D8C-CACC-96FF51DFDE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EA870A6-DC4B-56C6-4C3C-70BFA994C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26AC7D7-B87B-79C5-8549-E761252F7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E084-A0EF-4580-997B-DA780EF0E84D}" type="datetimeFigureOut">
              <a:rPr lang="da-DK" smtClean="0"/>
              <a:t>10-11-2022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894030C-A511-CE59-AF56-E8CA4D518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74347BA-4589-D1A2-DC37-BFAF7A4CD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48A7-E1ED-44E3-86D0-4B90BDC7FF9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8751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9138153-5033-A64D-B30E-46E066A36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Texta Alt Book" panose="02000000000000000000" pitchFamily="2" charset="77"/>
              </a:defRPr>
            </a:lvl1pPr>
          </a:lstStyle>
          <a:p>
            <a:fld id="{BB588031-E874-4B46-9A07-609DFEE80881}" type="datetimeFigureOut">
              <a:rPr lang="da-DK" smtClean="0"/>
              <a:pPr/>
              <a:t>10-11-2022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725A2E9-4C43-C141-9F1D-F3DC409E7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Texta Alt Book" panose="02000000000000000000" pitchFamily="2" charset="77"/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B991153-E2F6-5748-9CC3-3BE4DE3F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Texta Alt Book" panose="02000000000000000000" pitchFamily="2" charset="77"/>
              </a:defRPr>
            </a:lvl1pPr>
          </a:lstStyle>
          <a:p>
            <a:fld id="{0E46087B-C6DE-0241-BFF4-31A59107C4A3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Undertitel 2">
            <a:extLst>
              <a:ext uri="{FF2B5EF4-FFF2-40B4-BE49-F238E27FC236}">
                <a16:creationId xmlns:a16="http://schemas.microsoft.com/office/drawing/2014/main" id="{69212B14-FD9B-156D-9A52-BDA860940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4157" y="1480930"/>
            <a:ext cx="9713843" cy="4830418"/>
          </a:xfrm>
        </p:spPr>
        <p:txBody>
          <a:bodyPr/>
          <a:lstStyle/>
          <a:p>
            <a:pPr algn="l"/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3F5435B-B511-D39B-3E11-7A3C6866E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4157" y="457199"/>
            <a:ext cx="7851913" cy="755374"/>
          </a:xfrm>
        </p:spPr>
        <p:txBody>
          <a:bodyPr>
            <a:normAutofit/>
          </a:bodyPr>
          <a:lstStyle/>
          <a:p>
            <a:pPr algn="l"/>
            <a:endParaRPr lang="da-DK" sz="4000"/>
          </a:p>
        </p:txBody>
      </p:sp>
    </p:spTree>
    <p:extLst>
      <p:ext uri="{BB962C8B-B14F-4D97-AF65-F5344CB8AC3E}">
        <p14:creationId xmlns:p14="http://schemas.microsoft.com/office/powerpoint/2010/main" val="3260362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DF68817-F21F-1544-A94D-8B1213BE3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8031-E874-4B46-9A07-609DFEE80881}" type="datetimeFigureOut">
              <a:rPr lang="da-DK" smtClean="0"/>
              <a:t>10-11-2022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789E5E1-46B4-384E-A447-DB32BF524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614E42A-17FA-1648-8667-24010D05F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087B-C6DE-0241-BFF4-31A59107C4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7859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91392A-0640-274D-A439-E05233073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41438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A861B4F-CC15-6F42-912D-7A76CBC07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41438"/>
            <a:ext cx="6172200" cy="451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4AFCA19-73F0-564A-9DBC-4BCD130B3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21496"/>
            <a:ext cx="3932237" cy="284749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701573F-803E-D743-B8F7-F858D96DB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88031-E874-4B46-9A07-609DFEE80881}" type="datetimeFigureOut">
              <a:rPr lang="da-DK" smtClean="0"/>
              <a:t>10-11-2022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9CC27D9-D98F-F943-B672-1662DF7EC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2E39040-56A6-9F44-8EE7-3E7C35C87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087B-C6DE-0241-BFF4-31A59107C4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0696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42AA2-8A4D-FDD9-C88B-2A9F5C67D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03BC649-2FEC-E0F8-9897-76379FA8E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2B131-B932-43C9-9886-DC9E8B499E56}" type="datetimeFigureOut">
              <a:rPr lang="da-DK" smtClean="0"/>
              <a:t>10-11-2022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965BC06-9172-8F14-A4ED-44A313DE6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79136BA-B34E-CA36-7394-E894CD601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099-EB88-4DD9-8749-29C90FC3BD9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2099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49AE7-B210-CA18-9074-C9B236344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07D6091-5785-C7BF-73DC-7DA88B6A5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0B01D34-7BC9-D556-D5C0-6B1429F76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3E160-AF44-4310-B39E-AE24621C8E75}" type="datetimeFigureOut">
              <a:rPr lang="da-DK" smtClean="0"/>
              <a:t>10-11-2022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4740B7C-0555-6F59-06A9-04B902008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5843071-6C48-AD31-D62B-8CB67F211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0B93-DFAD-43CC-87A5-9A563BA60BF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6677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80FDD-F3F9-DCDF-D052-9C9EA1525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3C4E003-3E83-01AD-05AB-8CE4BE879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C64EF21-15D1-7931-9F9C-9A2DD7CF2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E084-A0EF-4580-997B-DA780EF0E84D}" type="datetimeFigureOut">
              <a:rPr lang="da-DK" smtClean="0"/>
              <a:t>10-11-2022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76DAF92-C362-605D-8781-424ADE436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CBA7D3C-846B-E62B-D381-05FA119B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48A7-E1ED-44E3-86D0-4B90BDC7FF9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6343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269718-09E7-7786-5E4D-DE81841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DC3EA3C-F31F-1C6E-289D-F578A1BC7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FB0FF62-DD68-52B2-068E-931D267CC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E084-A0EF-4580-997B-DA780EF0E84D}" type="datetimeFigureOut">
              <a:rPr lang="da-DK" smtClean="0"/>
              <a:t>10-11-2022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2FAED82-961C-2AD0-6A44-5BED4C0E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3FC524-94CD-A121-6B3B-704B7618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48A7-E1ED-44E3-86D0-4B90BDC7FF9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359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BACF1E-6467-4D9D-B21F-A2065A10D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6B831F-F130-227C-71A9-4EF5B2AAA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4211CF6-323D-75DC-5681-93078F65E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2A18322-9249-0E7E-1DBB-20B7CB98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E084-A0EF-4580-997B-DA780EF0E84D}" type="datetimeFigureOut">
              <a:rPr lang="da-DK" smtClean="0"/>
              <a:t>10-11-2022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477F91B-350B-195A-118C-2752C4EE8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C737E48-D2E3-D2E6-AD0E-BCB6CABD3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48A7-E1ED-44E3-86D0-4B90BDC7FF9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2603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448B32-97F2-D226-CF12-792F56E4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DD4C08-7706-077E-46FC-B2EED6D07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492897A-E9CF-C826-0A92-ADE14E8C1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79547A1-B7B5-7B2A-1F0F-6FB7E9C820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9159ED8-5149-B843-829E-4842F15B9E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0EB87FCD-45A3-6BD9-7F06-4318A6B83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E084-A0EF-4580-997B-DA780EF0E84D}" type="datetimeFigureOut">
              <a:rPr lang="da-DK" smtClean="0"/>
              <a:t>10-11-2022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66F37431-D4FA-1437-9880-89D8D2DE8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22319C4-DFAC-48A4-51A0-390B13B6A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48A7-E1ED-44E3-86D0-4B90BDC7FF9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3028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CA794B-6CCF-8AFA-A59C-0018B9F99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4C6EF29-2C2C-67C6-D0D5-182D2129D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E084-A0EF-4580-997B-DA780EF0E84D}" type="datetimeFigureOut">
              <a:rPr lang="da-DK" smtClean="0"/>
              <a:t>10-11-2022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8FBBD96-9035-7A89-97A3-6CA0BE74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63B07F4-6BB2-D976-6D69-603594D73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48A7-E1ED-44E3-86D0-4B90BDC7FF9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0260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5C3449A-2B77-8A10-E2FD-0846C384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E084-A0EF-4580-997B-DA780EF0E84D}" type="datetimeFigureOut">
              <a:rPr lang="da-DK" smtClean="0"/>
              <a:t>10-11-2022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352FE38-5784-5D72-FC20-BAAE9406A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325528B-16C4-60FF-B691-A9136CB4B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48A7-E1ED-44E3-86D0-4B90BDC7FF9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0424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B8D12-0F5A-744D-2741-3972EF066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CFC25FE-D310-6070-26CB-EB140FD33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ADE0CA3-8B26-CA58-9D1B-00D21C841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434E83-5967-6367-F557-CECB4F8FE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E084-A0EF-4580-997B-DA780EF0E84D}" type="datetimeFigureOut">
              <a:rPr lang="da-DK" smtClean="0"/>
              <a:t>10-11-2022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F91997C-3625-D53B-26DD-6AC28B5E6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AA5ACE5-BF00-0CE1-050A-1C98126C4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48A7-E1ED-44E3-86D0-4B90BDC7FF9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3767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5BF1CB-2BE8-0C66-16D9-C1B24F0B5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7FC3318-EE67-36EF-40CF-C197AE275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BB52E7B-3C98-A0DF-B419-4984E2091C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456168E-B80A-58E2-7B1A-383E21D7B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BE084-A0EF-4580-997B-DA780EF0E84D}" type="datetimeFigureOut">
              <a:rPr lang="da-DK" smtClean="0"/>
              <a:t>10-11-2022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EE3227E-1D62-AF13-6B62-20ECE4C0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E1C2FD7-42A0-CE6E-4996-70DB75FA0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48A7-E1ED-44E3-86D0-4B90BDC7FF9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965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5ABF2B9C-7906-4EF4-A23C-5658A5B2C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796CF5B-1347-F70D-D78F-D5EDF9405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2CEE5E2-615B-8010-17EC-470F40DD2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BE084-A0EF-4580-997B-DA780EF0E84D}" type="datetimeFigureOut">
              <a:rPr lang="da-DK" smtClean="0"/>
              <a:t>10-11-2022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CFA3D5-9FCF-5C0A-1905-746F131E20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94FEF80-DEC0-23A1-9410-68FDA414E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748A7-E1ED-44E3-86D0-4B90BDC7FF9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804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134C364B-2FFD-864E-9FEC-82AB83364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4695"/>
            <a:ext cx="10515600" cy="84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D464F70-6C03-7748-9E22-63726FF4B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52725"/>
            <a:ext cx="10515600" cy="3424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1DC3F60-A876-7D49-ACC3-2C73BAB107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exta Alt Book" panose="02000000000000000000" pitchFamily="2" charset="77"/>
              </a:defRPr>
            </a:lvl1pPr>
          </a:lstStyle>
          <a:p>
            <a:fld id="{BB588031-E874-4B46-9A07-609DFEE80881}" type="datetimeFigureOut">
              <a:rPr lang="da-DK" smtClean="0"/>
              <a:pPr/>
              <a:t>10-11-2022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AF2A579-55C1-1D4B-A1C2-AB0ADD3DE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exta Alt Book" panose="02000000000000000000" pitchFamily="2" charset="77"/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DE83474-334C-FF40-920D-4C10D97B1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exta Alt Book" panose="02000000000000000000" pitchFamily="2" charset="77"/>
              </a:defRPr>
            </a:lvl1pPr>
          </a:lstStyle>
          <a:p>
            <a:fld id="{0E46087B-C6DE-0241-BFF4-31A59107C4A3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36298EBD-A7D8-0345-9239-ED1BFD68702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9189336" y="762290"/>
            <a:ext cx="2164461" cy="47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A588E"/>
          </a:solidFill>
          <a:latin typeface="Texta Alt Bold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1A588E"/>
          </a:solidFill>
          <a:latin typeface="Texta Alt Book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1A588E"/>
          </a:solidFill>
          <a:latin typeface="Texta Alt Book" panose="02000000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1A588E"/>
          </a:solidFill>
          <a:latin typeface="Texta Alt Book" panose="02000000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A588E"/>
          </a:solidFill>
          <a:latin typeface="Texta Alt Book" panose="02000000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A588E"/>
          </a:solidFill>
          <a:latin typeface="Texta Alt Book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chart" Target="../charts/chart6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chart" Target="../charts/chart8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2FCF86A6-A481-7746-9519-C2DF3746457B}"/>
              </a:ext>
            </a:extLst>
          </p:cNvPr>
          <p:cNvSpPr txBox="1"/>
          <p:nvPr/>
        </p:nvSpPr>
        <p:spPr>
          <a:xfrm>
            <a:off x="845294" y="4156209"/>
            <a:ext cx="635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>
                <a:solidFill>
                  <a:srgbClr val="1A588E"/>
                </a:solidFill>
                <a:latin typeface="Texta Alt Book" panose="02000000000000000000" pitchFamily="2" charset="77"/>
              </a:rPr>
              <a:t>Velkommen til</a:t>
            </a:r>
            <a:endParaRPr lang="da-DK" sz="3200" b="1">
              <a:solidFill>
                <a:srgbClr val="1A588E"/>
              </a:solidFill>
              <a:latin typeface="Texta Alt Bold" panose="02000000000000000000" pitchFamily="2" charset="77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F594001-A7DA-6A42-9CAE-D3E9C5BD052F}"/>
              </a:ext>
            </a:extLst>
          </p:cNvPr>
          <p:cNvSpPr txBox="1"/>
          <p:nvPr/>
        </p:nvSpPr>
        <p:spPr>
          <a:xfrm>
            <a:off x="845294" y="4660774"/>
            <a:ext cx="7066260" cy="777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>
                <a:solidFill>
                  <a:srgbClr val="1A588E"/>
                </a:solidFill>
                <a:latin typeface="Texta Alt Bold" panose="02000000000000000000" pitchFamily="2" charset="77"/>
              </a:rPr>
              <a:t>Repræsentantskabsmøde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0B8CCF27-CEE1-E9E4-8508-B4332770F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555" y="957436"/>
            <a:ext cx="1311787" cy="1002403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F19BABA-EB33-378D-3C66-DC61F9239E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13049" y="2286000"/>
            <a:ext cx="791506" cy="1544085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3115383C-B7E4-8489-D5BF-6C0584F61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1933" y="2286001"/>
            <a:ext cx="990788" cy="1544086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05DC517C-C5A2-1622-8B94-A288344B1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759" y="4166148"/>
            <a:ext cx="1900086" cy="1887418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2DAD48A1-3F88-9FB0-DABA-7FD16A0E9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5528" y="4156209"/>
            <a:ext cx="1123597" cy="1998957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F88D1519-40DA-4C7A-06B9-00DD91F0E86D}"/>
              </a:ext>
            </a:extLst>
          </p:cNvPr>
          <p:cNvSpPr txBox="1"/>
          <p:nvPr/>
        </p:nvSpPr>
        <p:spPr>
          <a:xfrm>
            <a:off x="845294" y="5430215"/>
            <a:ext cx="63506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600">
                <a:solidFill>
                  <a:srgbClr val="1A588E"/>
                </a:solidFill>
                <a:latin typeface="Texta Alt Book" panose="02000000000000000000" pitchFamily="2" charset="77"/>
              </a:rPr>
              <a:t>Mandag 31. oktober 2022</a:t>
            </a:r>
            <a:endParaRPr lang="da-DK" sz="2600" b="1">
              <a:solidFill>
                <a:srgbClr val="1A588E"/>
              </a:solidFill>
              <a:latin typeface="Texta Alt Bold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2177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4DBA97-B7A6-B4FA-AAD8-DB424A2F86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a-DK"/>
              <a:t>El- og gaspris udvikling - spotpriser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394DE33-8FFD-4790-1C21-EE2D4EA8C6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88D6FD0-4365-00E3-3852-7B0EA51C68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6592631"/>
              </p:ext>
            </p:extLst>
          </p:nvPr>
        </p:nvGraphicFramePr>
        <p:xfrm>
          <a:off x="2037483" y="1901163"/>
          <a:ext cx="7988024" cy="3882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0636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2E6526-5CB2-5A26-9802-34E11F421EFB}"/>
              </a:ext>
            </a:extLst>
          </p:cNvPr>
          <p:cNvSpPr txBox="1">
            <a:spLocks/>
          </p:cNvSpPr>
          <p:nvPr/>
        </p:nvSpPr>
        <p:spPr>
          <a:xfrm>
            <a:off x="930342" y="455901"/>
            <a:ext cx="8217039" cy="75537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A588E"/>
                </a:solidFill>
                <a:latin typeface="Texta Alt Bold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da-DK" sz="3400">
                <a:latin typeface="Texta Alt Bold"/>
              </a:rPr>
              <a:t>Kapitalforvaltning – Aktivklasser </a:t>
            </a:r>
          </a:p>
          <a:p>
            <a:endParaRPr lang="da-DK" sz="3400">
              <a:latin typeface="Texta Alt Bold"/>
            </a:endParaRPr>
          </a:p>
        </p:txBody>
      </p:sp>
      <p:graphicFrame>
        <p:nvGraphicFramePr>
          <p:cNvPr id="3" name="Tabel 4">
            <a:extLst>
              <a:ext uri="{FF2B5EF4-FFF2-40B4-BE49-F238E27FC236}">
                <a16:creationId xmlns:a16="http://schemas.microsoft.com/office/drawing/2014/main" id="{B0D797B0-39AA-DC70-5620-B5251BD435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552099"/>
              </p:ext>
            </p:extLst>
          </p:nvPr>
        </p:nvGraphicFramePr>
        <p:xfrm>
          <a:off x="2184035" y="1127528"/>
          <a:ext cx="7321781" cy="5676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121">
                  <a:extLst>
                    <a:ext uri="{9D8B030D-6E8A-4147-A177-3AD203B41FA5}">
                      <a16:colId xmlns:a16="http://schemas.microsoft.com/office/drawing/2014/main" val="687060080"/>
                    </a:ext>
                  </a:extLst>
                </a:gridCol>
                <a:gridCol w="1530805">
                  <a:extLst>
                    <a:ext uri="{9D8B030D-6E8A-4147-A177-3AD203B41FA5}">
                      <a16:colId xmlns:a16="http://schemas.microsoft.com/office/drawing/2014/main" val="2507443220"/>
                    </a:ext>
                  </a:extLst>
                </a:gridCol>
                <a:gridCol w="1087321">
                  <a:extLst>
                    <a:ext uri="{9D8B030D-6E8A-4147-A177-3AD203B41FA5}">
                      <a16:colId xmlns:a16="http://schemas.microsoft.com/office/drawing/2014/main" val="1143249771"/>
                    </a:ext>
                  </a:extLst>
                </a:gridCol>
                <a:gridCol w="1569767">
                  <a:extLst>
                    <a:ext uri="{9D8B030D-6E8A-4147-A177-3AD203B41FA5}">
                      <a16:colId xmlns:a16="http://schemas.microsoft.com/office/drawing/2014/main" val="3659800873"/>
                    </a:ext>
                  </a:extLst>
                </a:gridCol>
                <a:gridCol w="1569767">
                  <a:extLst>
                    <a:ext uri="{9D8B030D-6E8A-4147-A177-3AD203B41FA5}">
                      <a16:colId xmlns:a16="http://schemas.microsoft.com/office/drawing/2014/main" val="1798795697"/>
                    </a:ext>
                  </a:extLst>
                </a:gridCol>
              </a:tblGrid>
              <a:tr h="579871">
                <a:tc>
                  <a:txBody>
                    <a:bodyPr/>
                    <a:lstStyle/>
                    <a:p>
                      <a:r>
                        <a:rPr lang="da-DK" sz="1200"/>
                        <a:t>Aktivtype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Værdi (mio. kr.)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Andel</a:t>
                      </a:r>
                      <a:endParaRPr lang="da-DK" sz="120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Afkast 2022 ÅTD</a:t>
                      </a:r>
                    </a:p>
                    <a:p>
                      <a:r>
                        <a:rPr lang="da-DK" sz="1200"/>
                        <a:t>(mio. kr.)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Afkast 2021</a:t>
                      </a:r>
                    </a:p>
                    <a:p>
                      <a:r>
                        <a:rPr lang="da-DK" sz="1200"/>
                        <a:t>(mio. kr.)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305136"/>
                  </a:ext>
                </a:extLst>
              </a:tr>
              <a:tr h="579871">
                <a:tc>
                  <a:txBody>
                    <a:bodyPr/>
                    <a:lstStyle/>
                    <a:p>
                      <a:r>
                        <a:rPr lang="da-DK" sz="1200" b="1"/>
                        <a:t>Aktier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b="1"/>
                        <a:t>215</a:t>
                      </a:r>
                      <a:endParaRPr lang="da-DK" sz="1200" b="1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b="1"/>
                        <a:t>50,2%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b="1"/>
                        <a:t>-36,5 </a:t>
                      </a:r>
                    </a:p>
                    <a:p>
                      <a:r>
                        <a:rPr lang="da-DK" sz="1200" b="1"/>
                        <a:t>(-13,0%)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b="1"/>
                        <a:t>58,7 mio.</a:t>
                      </a:r>
                    </a:p>
                    <a:p>
                      <a:r>
                        <a:rPr lang="da-DK" sz="1200" b="1"/>
                        <a:t>(20,8%)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093423"/>
                  </a:ext>
                </a:extLst>
              </a:tr>
              <a:tr h="497033">
                <a:tc>
                  <a:txBody>
                    <a:bodyPr/>
                    <a:lstStyle/>
                    <a:p>
                      <a:r>
                        <a:rPr lang="da-DK" sz="1200"/>
                        <a:t>-Danske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11,4%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-9,1 </a:t>
                      </a:r>
                    </a:p>
                    <a:p>
                      <a:r>
                        <a:rPr lang="da-DK" sz="1200"/>
                        <a:t>(-13,5%)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13,7 mio.</a:t>
                      </a:r>
                    </a:p>
                    <a:p>
                      <a:r>
                        <a:rPr lang="da-DK" sz="1200"/>
                        <a:t>(19,3%)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28270"/>
                  </a:ext>
                </a:extLst>
              </a:tr>
              <a:tr h="497033">
                <a:tc>
                  <a:txBody>
                    <a:bodyPr/>
                    <a:lstStyle/>
                    <a:p>
                      <a:r>
                        <a:rPr lang="da-DK" sz="1200"/>
                        <a:t>-Globale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20,5%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-18,7</a:t>
                      </a:r>
                    </a:p>
                    <a:p>
                      <a:r>
                        <a:rPr lang="da-DK" sz="1200"/>
                        <a:t>(-14,5%)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26,4 mio.</a:t>
                      </a:r>
                    </a:p>
                    <a:p>
                      <a:r>
                        <a:rPr lang="da-DK" sz="1200"/>
                        <a:t>(19,2%)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745174"/>
                  </a:ext>
                </a:extLst>
              </a:tr>
              <a:tr h="497033">
                <a:tc>
                  <a:txBody>
                    <a:bodyPr/>
                    <a:lstStyle/>
                    <a:p>
                      <a:r>
                        <a:rPr lang="da-DK" sz="1200"/>
                        <a:t>-</a:t>
                      </a:r>
                      <a:r>
                        <a:rPr lang="da-DK" sz="1200" err="1"/>
                        <a:t>Emerging</a:t>
                      </a:r>
                      <a:r>
                        <a:rPr lang="da-DK" sz="1200"/>
                        <a:t> </a:t>
                      </a:r>
                      <a:r>
                        <a:rPr lang="da-DK" sz="1200" err="1"/>
                        <a:t>markets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0,5%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-0,5 mio.</a:t>
                      </a:r>
                    </a:p>
                    <a:p>
                      <a:r>
                        <a:rPr lang="da-DK" sz="1200"/>
                        <a:t>(-27,0%)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-0,1 mio.</a:t>
                      </a:r>
                    </a:p>
                    <a:p>
                      <a:r>
                        <a:rPr lang="da-DK" sz="1200"/>
                        <a:t>(-8,1%)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287962"/>
                  </a:ext>
                </a:extLst>
              </a:tr>
              <a:tr h="497033">
                <a:tc>
                  <a:txBody>
                    <a:bodyPr/>
                    <a:lstStyle/>
                    <a:p>
                      <a:r>
                        <a:rPr lang="da-DK" sz="1200"/>
                        <a:t>-Aktiefonde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17,9%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-8,2 mio.</a:t>
                      </a:r>
                    </a:p>
                    <a:p>
                      <a:r>
                        <a:rPr lang="da-DK" sz="1200"/>
                        <a:t>(-9,6%)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18,7 mio.</a:t>
                      </a:r>
                    </a:p>
                    <a:p>
                      <a:r>
                        <a:rPr lang="da-DK" sz="1200"/>
                        <a:t>(28,3%)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846900"/>
                  </a:ext>
                </a:extLst>
              </a:tr>
              <a:tr h="579871">
                <a:tc>
                  <a:txBody>
                    <a:bodyPr/>
                    <a:lstStyle/>
                    <a:p>
                      <a:r>
                        <a:rPr lang="da-DK" sz="1200" b="1"/>
                        <a:t>Obligationer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b="1"/>
                        <a:t>203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b="1"/>
                        <a:t>47,4%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b="1"/>
                        <a:t>-41,1 mio.</a:t>
                      </a:r>
                    </a:p>
                    <a:p>
                      <a:r>
                        <a:rPr lang="da-DK" sz="1200" b="1"/>
                        <a:t>(-14,2%)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b="1"/>
                        <a:t>0,5 mio.</a:t>
                      </a:r>
                    </a:p>
                    <a:p>
                      <a:r>
                        <a:rPr lang="da-DK" sz="1200" b="1"/>
                        <a:t>(0,2%)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952946"/>
                  </a:ext>
                </a:extLst>
              </a:tr>
              <a:tr h="497033">
                <a:tc>
                  <a:txBody>
                    <a:bodyPr/>
                    <a:lstStyle/>
                    <a:p>
                      <a:r>
                        <a:rPr lang="da-DK" sz="1200"/>
                        <a:t>-Investment 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141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-37,7 mio.</a:t>
                      </a:r>
                    </a:p>
                    <a:p>
                      <a:r>
                        <a:rPr lang="da-DK" sz="1200"/>
                        <a:t>(-17,2%)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-3,8 mio.</a:t>
                      </a:r>
                    </a:p>
                    <a:p>
                      <a:r>
                        <a:rPr lang="da-DK" sz="1200"/>
                        <a:t>(-1,4%)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254641"/>
                  </a:ext>
                </a:extLst>
              </a:tr>
              <a:tr h="497033">
                <a:tc>
                  <a:txBody>
                    <a:bodyPr/>
                    <a:lstStyle/>
                    <a:p>
                      <a:r>
                        <a:rPr lang="da-DK" sz="1200"/>
                        <a:t>-High </a:t>
                      </a:r>
                      <a:r>
                        <a:rPr lang="da-DK" sz="1200" err="1"/>
                        <a:t>Yield</a:t>
                      </a:r>
                      <a:endParaRPr lang="da-DK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4,7%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-1,5 mio.</a:t>
                      </a:r>
                    </a:p>
                    <a:p>
                      <a:r>
                        <a:rPr lang="da-DK" sz="1200"/>
                        <a:t>(-6,8%)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2,3 mio.</a:t>
                      </a:r>
                    </a:p>
                    <a:p>
                      <a:r>
                        <a:rPr lang="da-DK" sz="1200"/>
                        <a:t>(8,4%)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975578"/>
                  </a:ext>
                </a:extLst>
              </a:tr>
              <a:tr h="497033">
                <a:tc>
                  <a:txBody>
                    <a:bodyPr/>
                    <a:lstStyle/>
                    <a:p>
                      <a:r>
                        <a:rPr lang="da-DK" sz="1200"/>
                        <a:t>-Øvrige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9,7%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-1,9 mio.</a:t>
                      </a:r>
                    </a:p>
                    <a:p>
                      <a:r>
                        <a:rPr lang="da-DK" sz="1200"/>
                        <a:t>(-3,9%)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/>
                        <a:t>2,1 mio.</a:t>
                      </a:r>
                    </a:p>
                    <a:p>
                      <a:r>
                        <a:rPr lang="da-DK" sz="1200"/>
                        <a:t>(4,2%)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306857"/>
                  </a:ext>
                </a:extLst>
              </a:tr>
              <a:tr h="331355">
                <a:tc>
                  <a:txBody>
                    <a:bodyPr/>
                    <a:lstStyle/>
                    <a:p>
                      <a:r>
                        <a:rPr lang="da-DK" sz="1200" b="1" u="sng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b="1" u="sng"/>
                        <a:t>427.856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b="1" u="sng"/>
                        <a:t>97,6%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b="1" u="sng"/>
                        <a:t>77,6 mio. kr.</a:t>
                      </a:r>
                    </a:p>
                    <a:p>
                      <a:r>
                        <a:rPr lang="da-DK" sz="1200" b="1" u="sng"/>
                        <a:t>(-12,96%)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b="1" u="sng"/>
                        <a:t>59,2 mio. kr.</a:t>
                      </a:r>
                    </a:p>
                    <a:p>
                      <a:r>
                        <a:rPr lang="da-DK" sz="1200" b="1" u="sng"/>
                        <a:t>9,4%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289102"/>
                  </a:ext>
                </a:extLst>
              </a:tr>
            </a:tbl>
          </a:graphicData>
        </a:graphic>
      </p:graphicFrame>
      <p:sp>
        <p:nvSpPr>
          <p:cNvPr id="4" name="Rektangel 3">
            <a:extLst>
              <a:ext uri="{FF2B5EF4-FFF2-40B4-BE49-F238E27FC236}">
                <a16:creationId xmlns:a16="http://schemas.microsoft.com/office/drawing/2014/main" id="{01773432-35E6-E963-1445-AE4067E90277}"/>
              </a:ext>
            </a:extLst>
          </p:cNvPr>
          <p:cNvSpPr/>
          <p:nvPr/>
        </p:nvSpPr>
        <p:spPr>
          <a:xfrm>
            <a:off x="2184035" y="1698248"/>
            <a:ext cx="7321780" cy="5976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10D3598-066E-6538-D2B9-2AE5351225A7}"/>
              </a:ext>
            </a:extLst>
          </p:cNvPr>
          <p:cNvSpPr/>
          <p:nvPr/>
        </p:nvSpPr>
        <p:spPr>
          <a:xfrm>
            <a:off x="2184035" y="4263216"/>
            <a:ext cx="7321780" cy="5976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6027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A7C2F-3FEE-A2E7-AE6E-D6BFAB0ED3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/>
              <a:t>Aktiv kapitalforvaltning</a:t>
            </a:r>
            <a:endParaRPr lang="da-DK">
              <a:highlight>
                <a:srgbClr val="FFFF00"/>
              </a:highlight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018789F-83FE-D1A9-0A89-BDA13F3EC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410" y="1312506"/>
            <a:ext cx="10062185" cy="4936637"/>
          </a:xfrm>
        </p:spPr>
        <p:txBody>
          <a:bodyPr/>
          <a:lstStyle/>
          <a:p>
            <a:r>
              <a:rPr lang="da-DK"/>
              <a:t>2017 beslutning: </a:t>
            </a:r>
            <a:r>
              <a:rPr lang="da-DK" b="1" u="sng"/>
              <a:t>Aktiv investering i VE frem for værdipapirer</a:t>
            </a:r>
            <a:endParaRPr lang="da-DK"/>
          </a:p>
          <a:p>
            <a:r>
              <a:rPr lang="da-DK"/>
              <a:t>Ca. 450 mio. kr. investeret i nye forretningsområder</a:t>
            </a:r>
          </a:p>
          <a:p>
            <a:endParaRPr lang="da-DK" b="1" u="sng">
              <a:highlight>
                <a:srgbClr val="FFFF00"/>
              </a:highlight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8F941A2-FE32-F6DF-B277-53844CB155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5074870"/>
              </p:ext>
            </p:extLst>
          </p:nvPr>
        </p:nvGraphicFramePr>
        <p:xfrm>
          <a:off x="7738535" y="3320326"/>
          <a:ext cx="4372079" cy="2689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Billede 5" descr="Et billede, der indeholder græs, himmel, udendørs, sport&#10;&#10;Automatisk genereret beskrivelse">
            <a:extLst>
              <a:ext uri="{FF2B5EF4-FFF2-40B4-BE49-F238E27FC236}">
                <a16:creationId xmlns:a16="http://schemas.microsoft.com/office/drawing/2014/main" id="{1837D5EB-9E2E-5EA4-AD32-92B96A21F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02" y="3997702"/>
            <a:ext cx="1779353" cy="1334515"/>
          </a:xfrm>
          <a:prstGeom prst="rect">
            <a:avLst/>
          </a:prstGeom>
        </p:spPr>
      </p:pic>
      <p:pic>
        <p:nvPicPr>
          <p:cNvPr id="1030" name="Picture 6" descr="Puede ser una imagen de texto que dice &quot;SIEMENS&quot;">
            <a:extLst>
              <a:ext uri="{FF2B5EF4-FFF2-40B4-BE49-F238E27FC236}">
                <a16:creationId xmlns:a16="http://schemas.microsoft.com/office/drawing/2014/main" id="{F7CD8F37-2C3B-DA08-1F49-47AB97694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401" y="2532130"/>
            <a:ext cx="1779354" cy="133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anish Bio Commodities udvider ejerkredsen">
            <a:extLst>
              <a:ext uri="{FF2B5EF4-FFF2-40B4-BE49-F238E27FC236}">
                <a16:creationId xmlns:a16="http://schemas.microsoft.com/office/drawing/2014/main" id="{58185D1A-0894-F436-BC99-189F58B8D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3" r="10880" b="743"/>
          <a:stretch/>
        </p:blipFill>
        <p:spPr bwMode="auto">
          <a:xfrm>
            <a:off x="5635401" y="5533243"/>
            <a:ext cx="1779353" cy="112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orskere: Hvis Danmark ikke får en e-krone, mister vi mulighed for selv at  bestemme">
            <a:extLst>
              <a:ext uri="{FF2B5EF4-FFF2-40B4-BE49-F238E27FC236}">
                <a16:creationId xmlns:a16="http://schemas.microsoft.com/office/drawing/2014/main" id="{F096D38D-9FA6-BD65-D76E-A9A20013B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10" y="4001990"/>
            <a:ext cx="1941403" cy="129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949BCBF7-C339-32BA-75FF-50DFF0310E61}"/>
              </a:ext>
            </a:extLst>
          </p:cNvPr>
          <p:cNvCxnSpPr>
            <a:stCxn id="1038" idx="3"/>
            <a:endCxn id="1030" idx="1"/>
          </p:cNvCxnSpPr>
          <p:nvPr/>
        </p:nvCxnSpPr>
        <p:spPr>
          <a:xfrm flipV="1">
            <a:off x="2789813" y="3199388"/>
            <a:ext cx="2845588" cy="144973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ECE13C35-ACDE-BB61-87B5-241CB4436698}"/>
              </a:ext>
            </a:extLst>
          </p:cNvPr>
          <p:cNvCxnSpPr>
            <a:cxnSpLocks/>
            <a:stCxn id="1038" idx="3"/>
            <a:endCxn id="6" idx="1"/>
          </p:cNvCxnSpPr>
          <p:nvPr/>
        </p:nvCxnSpPr>
        <p:spPr>
          <a:xfrm>
            <a:off x="2789813" y="4649125"/>
            <a:ext cx="2845589" cy="1583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15D4FE29-A1D5-829F-74E9-5061690CCF6E}"/>
              </a:ext>
            </a:extLst>
          </p:cNvPr>
          <p:cNvCxnSpPr>
            <a:cxnSpLocks/>
            <a:stCxn id="1038" idx="3"/>
            <a:endCxn id="1032" idx="1"/>
          </p:cNvCxnSpPr>
          <p:nvPr/>
        </p:nvCxnSpPr>
        <p:spPr>
          <a:xfrm>
            <a:off x="2789813" y="4649125"/>
            <a:ext cx="2845588" cy="144566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347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6C2ED-7816-A4C3-A550-CEA89ED4F1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978" y="457199"/>
            <a:ext cx="8301963" cy="755374"/>
          </a:xfrm>
        </p:spPr>
        <p:txBody>
          <a:bodyPr>
            <a:noAutofit/>
          </a:bodyPr>
          <a:lstStyle/>
          <a:p>
            <a:r>
              <a:rPr lang="da-DK" sz="3200"/>
              <a:t>Investeringsaktiviteter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D43766B-10C6-EF0A-E11F-6D730368D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978" y="1534197"/>
            <a:ext cx="9713843" cy="4830418"/>
          </a:xfrm>
        </p:spPr>
        <p:txBody>
          <a:bodyPr/>
          <a:lstStyle/>
          <a:p>
            <a:endParaRPr lang="da-DK"/>
          </a:p>
          <a:p>
            <a:r>
              <a:rPr lang="da-DK"/>
              <a:t>Nissum Bredning</a:t>
            </a:r>
          </a:p>
          <a:p>
            <a:r>
              <a:rPr lang="da-DK"/>
              <a:t>DBC</a:t>
            </a:r>
          </a:p>
          <a:p>
            <a:r>
              <a:rPr lang="da-DK"/>
              <a:t>Thyborøn Sydhavn</a:t>
            </a:r>
          </a:p>
          <a:p>
            <a:r>
              <a:rPr lang="da-DK"/>
              <a:t>Solcellepark Høvsøre</a:t>
            </a:r>
          </a:p>
          <a:p>
            <a:r>
              <a:rPr lang="da-DK" err="1"/>
              <a:t>Greenbow</a:t>
            </a:r>
            <a:endParaRPr lang="da-DK"/>
          </a:p>
          <a:p>
            <a:r>
              <a:rPr lang="da-DK" err="1"/>
              <a:t>FastSpeed</a:t>
            </a:r>
            <a:endParaRPr lang="da-DK"/>
          </a:p>
          <a:p>
            <a:r>
              <a:rPr lang="da-DK"/>
              <a:t>Green.ai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62883CC-187E-1060-97DF-F6CAC6E605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8541550"/>
              </p:ext>
            </p:extLst>
          </p:nvPr>
        </p:nvGraphicFramePr>
        <p:xfrm>
          <a:off x="4884510" y="1815547"/>
          <a:ext cx="6386512" cy="4041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37198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43AE6-F564-04E7-AB6E-9C0BD1A59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6264"/>
            <a:ext cx="10515600" cy="842031"/>
          </a:xfrm>
        </p:spPr>
        <p:txBody>
          <a:bodyPr/>
          <a:lstStyle/>
          <a:p>
            <a:r>
              <a:rPr lang="da-DK"/>
              <a:t>God selskabsledelse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F7FA41C-A4F3-F4DB-FBF8-52AE59FEE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998"/>
            <a:ext cx="10515600" cy="47742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/>
              <a:t>Fem fokusområder:</a:t>
            </a:r>
          </a:p>
          <a:p>
            <a:endParaRPr lang="da-DK"/>
          </a:p>
          <a:p>
            <a:pPr marL="514350" indent="-514350">
              <a:buFont typeface="+mj-lt"/>
              <a:buAutoNum type="arabicPeriod"/>
            </a:pPr>
            <a:r>
              <a:rPr lang="da-DK"/>
              <a:t>Aktiv ejerstruktur</a:t>
            </a:r>
          </a:p>
          <a:p>
            <a:pPr marL="514350" indent="-514350">
              <a:buFont typeface="+mj-lt"/>
              <a:buAutoNum type="arabicPeriod"/>
            </a:pPr>
            <a:endParaRPr lang="da-DK"/>
          </a:p>
          <a:p>
            <a:pPr marL="514350" indent="-514350">
              <a:buFont typeface="+mj-lt"/>
              <a:buAutoNum type="arabicPeriod"/>
            </a:pPr>
            <a:r>
              <a:rPr lang="da-DK"/>
              <a:t>Kommunikation</a:t>
            </a:r>
          </a:p>
          <a:p>
            <a:pPr marL="514350" indent="-514350">
              <a:buFont typeface="+mj-lt"/>
              <a:buAutoNum type="arabicPeriod"/>
            </a:pPr>
            <a:endParaRPr lang="da-DK"/>
          </a:p>
          <a:p>
            <a:pPr marL="514350" indent="-514350">
              <a:buFont typeface="+mj-lt"/>
              <a:buAutoNum type="arabicPeriod"/>
            </a:pPr>
            <a:r>
              <a:rPr lang="da-DK"/>
              <a:t>Bestyrelsens opgaver</a:t>
            </a:r>
          </a:p>
          <a:p>
            <a:pPr marL="514350" indent="-514350">
              <a:buFont typeface="+mj-lt"/>
              <a:buAutoNum type="arabicPeriod"/>
            </a:pPr>
            <a:endParaRPr lang="da-DK"/>
          </a:p>
          <a:p>
            <a:pPr marL="514350" indent="-514350">
              <a:buFont typeface="+mj-lt"/>
              <a:buAutoNum type="arabicPeriod"/>
            </a:pPr>
            <a:r>
              <a:rPr lang="da-DK"/>
              <a:t>Bestyrelsens sammensætning og </a:t>
            </a:r>
            <a:r>
              <a:rPr lang="da-DK" b="1"/>
              <a:t>kompetencer</a:t>
            </a:r>
          </a:p>
          <a:p>
            <a:pPr marL="514350" indent="-514350">
              <a:buFont typeface="+mj-lt"/>
              <a:buAutoNum type="arabicPeriod"/>
            </a:pPr>
            <a:endParaRPr lang="da-DK"/>
          </a:p>
          <a:p>
            <a:pPr marL="514350" indent="-514350">
              <a:buFont typeface="+mj-lt"/>
              <a:buAutoNum type="arabicPeriod"/>
            </a:pPr>
            <a:r>
              <a:rPr lang="da-DK"/>
              <a:t>Vederlag</a:t>
            </a:r>
          </a:p>
        </p:txBody>
      </p:sp>
    </p:spTree>
    <p:extLst>
      <p:ext uri="{BB962C8B-B14F-4D97-AF65-F5344CB8AC3E}">
        <p14:creationId xmlns:p14="http://schemas.microsoft.com/office/powerpoint/2010/main" val="383270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FE9A3-A74A-0360-A2E7-8BCE2ECA9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894" y="420929"/>
            <a:ext cx="10515600" cy="842031"/>
          </a:xfrm>
        </p:spPr>
        <p:txBody>
          <a:bodyPr>
            <a:normAutofit/>
          </a:bodyPr>
          <a:lstStyle/>
          <a:p>
            <a:r>
              <a:rPr lang="da-DK" sz="4000"/>
              <a:t>Valg til NOE-Nets bestyrelse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BE70ED27-445C-24DF-A8C8-A363B73AE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46" y="2161211"/>
            <a:ext cx="7988559" cy="2306774"/>
          </a:xfrm>
          <a:prstGeom prst="rect">
            <a:avLst/>
          </a:prstGeom>
        </p:spPr>
      </p:pic>
      <p:sp>
        <p:nvSpPr>
          <p:cNvPr id="15" name="Pladsholder til indhold 14">
            <a:extLst>
              <a:ext uri="{FF2B5EF4-FFF2-40B4-BE49-F238E27FC236}">
                <a16:creationId xmlns:a16="http://schemas.microsoft.com/office/drawing/2014/main" id="{C5CDCEE7-91DD-505A-63EC-C1E63E48A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894" y="1373401"/>
            <a:ext cx="10515600" cy="520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/>
              <a:t>Har vi et habilitetsproblem, - måske? </a:t>
            </a:r>
            <a:endParaRPr lang="da-DK" sz="2400" u="sng"/>
          </a:p>
        </p:txBody>
      </p:sp>
      <p:sp>
        <p:nvSpPr>
          <p:cNvPr id="21" name="Pladsholder til indhold 14">
            <a:extLst>
              <a:ext uri="{FF2B5EF4-FFF2-40B4-BE49-F238E27FC236}">
                <a16:creationId xmlns:a16="http://schemas.microsoft.com/office/drawing/2014/main" id="{E369E147-92AE-E483-8BDC-B365694049CA}"/>
              </a:ext>
            </a:extLst>
          </p:cNvPr>
          <p:cNvSpPr txBox="1">
            <a:spLocks/>
          </p:cNvSpPr>
          <p:nvPr/>
        </p:nvSpPr>
        <p:spPr>
          <a:xfrm>
            <a:off x="912846" y="4999838"/>
            <a:ext cx="4061826" cy="1174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Der er opstået tvivl om definitionen af, at de to eksterne bestyrelsesmedlemmer ikke må have sammenfaldende interesser. </a:t>
            </a:r>
            <a:endParaRPr lang="da-DK"/>
          </a:p>
        </p:txBody>
      </p:sp>
      <p:sp>
        <p:nvSpPr>
          <p:cNvPr id="22" name="Rektangel: afrundede hjørner 21">
            <a:extLst>
              <a:ext uri="{FF2B5EF4-FFF2-40B4-BE49-F238E27FC236}">
                <a16:creationId xmlns:a16="http://schemas.microsoft.com/office/drawing/2014/main" id="{74DBEDF9-6A2D-3F38-7F30-5F72270BFFBD}"/>
              </a:ext>
            </a:extLst>
          </p:cNvPr>
          <p:cNvSpPr/>
          <p:nvPr/>
        </p:nvSpPr>
        <p:spPr>
          <a:xfrm>
            <a:off x="838200" y="4882393"/>
            <a:ext cx="4228750" cy="12919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68507DB-803D-85FC-378A-85BF28FF1EC6}"/>
              </a:ext>
            </a:extLst>
          </p:cNvPr>
          <p:cNvSpPr txBox="1"/>
          <p:nvPr/>
        </p:nvSpPr>
        <p:spPr>
          <a:xfrm>
            <a:off x="838200" y="18220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u="sng" err="1"/>
              <a:t>Netvirksomhedsbekendtgørelsen</a:t>
            </a:r>
            <a:r>
              <a:rPr lang="da-DK" u="sng"/>
              <a:t> §7: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7098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BB1C1804-71E4-BF4D-A264-B50EBC048F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C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B48012B-E0E7-DB44-8F56-18A8BA991E22}"/>
              </a:ext>
            </a:extLst>
          </p:cNvPr>
          <p:cNvSpPr txBox="1"/>
          <p:nvPr/>
        </p:nvSpPr>
        <p:spPr>
          <a:xfrm>
            <a:off x="2016367" y="586153"/>
            <a:ext cx="8159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b="1">
                <a:solidFill>
                  <a:schemeClr val="bg1"/>
                </a:solidFill>
                <a:latin typeface="Texta Alt Bold" panose="02000000000000000000" pitchFamily="2" charset="77"/>
              </a:rPr>
              <a:t>100</a:t>
            </a:r>
            <a:r>
              <a:rPr lang="da-DK" sz="3200">
                <a:solidFill>
                  <a:schemeClr val="bg1"/>
                </a:solidFill>
                <a:latin typeface="Texta Alt Book" panose="02000000000000000000" pitchFamily="2" charset="77"/>
              </a:rPr>
              <a:t>-års jubilæum</a:t>
            </a:r>
            <a:endParaRPr lang="da-DK" sz="3200" b="1">
              <a:solidFill>
                <a:schemeClr val="bg1"/>
              </a:solidFill>
              <a:latin typeface="Texta Alt Bold" panose="02000000000000000000" pitchFamily="2" charset="77"/>
            </a:endParaRPr>
          </a:p>
        </p:txBody>
      </p:sp>
      <p:pic>
        <p:nvPicPr>
          <p:cNvPr id="6" name="Billede 5" descr="Et billede, der indeholder pil&#10;&#10;Automatisk genereret beskrivelse">
            <a:extLst>
              <a:ext uri="{FF2B5EF4-FFF2-40B4-BE49-F238E27FC236}">
                <a16:creationId xmlns:a16="http://schemas.microsoft.com/office/drawing/2014/main" id="{2891946D-DE0C-54C4-CA66-04414A4AB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502" y="2193569"/>
            <a:ext cx="2834988" cy="247086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94D65A9-893E-28B2-B009-652F7E9F97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10937" y="5797132"/>
            <a:ext cx="2170125" cy="4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68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3E1ED923-3FE2-768D-55C8-0B03A1FB7D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Jubilæumsudvalget består af: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Bestyrelsesmedlemmer: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da-DK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Linda Rønn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da-DK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Morten Jacobsen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da-DK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Marianne Møller Sandberg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Ansatte: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da-DK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Agnete Støjberg (HR)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da-DK" sz="1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Torben Antonsen (Marketing)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da-DK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Lars Naur (Direktør)</a:t>
            </a: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endParaRPr lang="da-DK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endParaRPr lang="da-DK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9553EF0-8D0E-ADAC-85B8-1582059758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100-års jubilæum</a:t>
            </a:r>
          </a:p>
        </p:txBody>
      </p:sp>
    </p:spTree>
    <p:extLst>
      <p:ext uri="{BB962C8B-B14F-4D97-AF65-F5344CB8AC3E}">
        <p14:creationId xmlns:p14="http://schemas.microsoft.com/office/powerpoint/2010/main" val="1303507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08EDDE3A-E17C-1584-99B9-864D68919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243" y="3733800"/>
            <a:ext cx="2209246" cy="3124200"/>
          </a:xfrm>
          <a:prstGeom prst="rect">
            <a:avLst/>
          </a:prstGeom>
        </p:spPr>
      </p:pic>
      <p:sp>
        <p:nvSpPr>
          <p:cNvPr id="2" name="Undertitel 1">
            <a:extLst>
              <a:ext uri="{FF2B5EF4-FFF2-40B4-BE49-F238E27FC236}">
                <a16:creationId xmlns:a16="http://schemas.microsoft.com/office/drawing/2014/main" id="{3E1ED923-3FE2-768D-55C8-0B03A1FB7D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4157" y="1480930"/>
            <a:ext cx="10197547" cy="4830418"/>
          </a:xfrm>
        </p:spPr>
        <p:txBody>
          <a:bodyPr>
            <a:normAutofit lnSpcReduction="10000"/>
          </a:bodyPr>
          <a:lstStyle/>
          <a:p>
            <a:pPr lvl="1"/>
            <a:r>
              <a:rPr lang="da-DK" sz="2000"/>
              <a:t>Specialpulje bliver til Jubilæumspulje </a:t>
            </a:r>
          </a:p>
          <a:p>
            <a:pPr lvl="1"/>
            <a:endParaRPr lang="da-DK" sz="2000"/>
          </a:p>
          <a:p>
            <a:pPr lvl="1"/>
            <a:r>
              <a:rPr lang="da-DK" sz="2000"/>
              <a:t>Skolerne bliver involveret med enten podcast undervisning eller børnebog (Ikke afgjort endnu)</a:t>
            </a:r>
          </a:p>
          <a:p>
            <a:pPr lvl="1"/>
            <a:endParaRPr lang="da-DK" sz="2000"/>
          </a:p>
          <a:p>
            <a:pPr lvl="1"/>
            <a:r>
              <a:rPr lang="da-DK" sz="2000"/>
              <a:t>Fredag d. 18. august: Åbent hus på Skivevej 120 </a:t>
            </a:r>
          </a:p>
          <a:p>
            <a:pPr lvl="1"/>
            <a:endParaRPr lang="da-DK" sz="2000"/>
          </a:p>
          <a:p>
            <a:pPr lvl="1"/>
            <a:r>
              <a:rPr lang="da-DK" sz="2000"/>
              <a:t>Lørdag d. 19. august: Jubilæumsfest i Musikteatret for repræsentantskabet og personale med underholdning og musik</a:t>
            </a:r>
          </a:p>
          <a:p>
            <a:pPr lvl="1"/>
            <a:endParaRPr lang="da-DK"/>
          </a:p>
          <a:p>
            <a:pPr lvl="1"/>
            <a:endParaRPr lang="da-DK"/>
          </a:p>
          <a:p>
            <a:pPr lvl="1"/>
            <a:endParaRPr lang="da-DK"/>
          </a:p>
          <a:p>
            <a:pPr marL="457200" lvl="1" indent="0" algn="ctr">
              <a:buNone/>
            </a:pPr>
            <a:endParaRPr lang="da-DK"/>
          </a:p>
          <a:p>
            <a:pPr marL="457200" lvl="1" indent="0" algn="ctr">
              <a:buNone/>
            </a:pPr>
            <a:r>
              <a:rPr lang="da-DK"/>
              <a:t>Vi overvejer mange forskellige grafiske udtryk</a:t>
            </a:r>
          </a:p>
          <a:p>
            <a:pPr lvl="1"/>
            <a:endParaRPr lang="da-DK"/>
          </a:p>
          <a:p>
            <a:pPr lvl="3"/>
            <a:endParaRPr lang="da-DK"/>
          </a:p>
          <a:p>
            <a:pPr marL="1371600" lvl="3" indent="0">
              <a:buNone/>
            </a:pPr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9553EF0-8D0E-ADAC-85B8-1582059758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100-års jubilæum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576D3E7-F27C-0D98-E5B7-00B717C0F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586" y="4372389"/>
            <a:ext cx="2168998" cy="1666875"/>
          </a:xfrm>
          <a:prstGeom prst="rect">
            <a:avLst/>
          </a:prstGeom>
        </p:spPr>
      </p:pic>
      <p:pic>
        <p:nvPicPr>
          <p:cNvPr id="13" name="Billede 12" descr="Et billede, der indeholder tekst, plante&#10;&#10;Automatisk genereret beskrivelse">
            <a:extLst>
              <a:ext uri="{FF2B5EF4-FFF2-40B4-BE49-F238E27FC236}">
                <a16:creationId xmlns:a16="http://schemas.microsoft.com/office/drawing/2014/main" id="{3E86175E-E4A8-9B71-A147-9CCEFE35D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148" y="4702865"/>
            <a:ext cx="5258965" cy="131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31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5A59F9-2417-51CC-BCC1-D38D75AB6B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Jysk Energi A/S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B701FE1-41A2-A737-6620-38F1F9147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2686050"/>
            <a:ext cx="904875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47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C6633ECB-634E-0FEA-3859-5110156A3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4157" y="1107097"/>
            <a:ext cx="9713843" cy="483041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endParaRPr lang="da-DK" sz="2500"/>
          </a:p>
          <a:p>
            <a:pPr marL="457200" indent="-457200">
              <a:buFont typeface="+mj-lt"/>
              <a:buAutoNum type="arabicPeriod"/>
            </a:pPr>
            <a:r>
              <a:rPr lang="da-DK" sz="2500"/>
              <a:t>Velkomst og valg af ordstyrer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/>
              <a:t>Bestyrelsens- og direktionens beretning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/>
              <a:t>Fremlæggelse af budget for 2023 for Jysk Energi (NOE) </a:t>
            </a:r>
            <a:r>
              <a:rPr lang="da-DK" sz="2500" err="1"/>
              <a:t>A.m.b.a</a:t>
            </a:r>
            <a:r>
              <a:rPr lang="da-DK" sz="2500"/>
              <a:t>                    samt status på 2022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/>
              <a:t>Valg til repræsentantskabet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/>
              <a:t>Kommende møder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/>
              <a:t>Eventuelt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DDC150-6A1D-D78B-F247-03CE8B2DE9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Agenda	</a:t>
            </a:r>
          </a:p>
        </p:txBody>
      </p:sp>
    </p:spTree>
    <p:extLst>
      <p:ext uri="{BB962C8B-B14F-4D97-AF65-F5344CB8AC3E}">
        <p14:creationId xmlns:p14="http://schemas.microsoft.com/office/powerpoint/2010/main" val="2162606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067D1-D76C-3C50-3DEE-EB7E538990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Et vildt efterår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A008A0F-2FA7-A5C5-35D1-89AFA7865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148" y="1258654"/>
            <a:ext cx="5865517" cy="1582186"/>
          </a:xfrm>
          <a:prstGeom prst="rect">
            <a:avLst/>
          </a:prstGeom>
        </p:spPr>
      </p:pic>
      <p:pic>
        <p:nvPicPr>
          <p:cNvPr id="2054" name="Picture 6" descr="Dozens of LNG-laden ships queue off Europe's coasts unable to unload |  Reuters">
            <a:extLst>
              <a:ext uri="{FF2B5EF4-FFF2-40B4-BE49-F238E27FC236}">
                <a16:creationId xmlns:a16="http://schemas.microsoft.com/office/drawing/2014/main" id="{B43115CE-DAA0-79D0-BA58-A9D561FCE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1"/>
          <a:stretch/>
        </p:blipFill>
        <p:spPr bwMode="auto">
          <a:xfrm>
            <a:off x="8218159" y="4525756"/>
            <a:ext cx="3689524" cy="2151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lede 9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3A7E9AC-6592-0415-3444-6F864CF8FF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" t="17881" r="-220" b="34744"/>
          <a:stretch/>
        </p:blipFill>
        <p:spPr>
          <a:xfrm>
            <a:off x="2258006" y="1465164"/>
            <a:ext cx="1809442" cy="1835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C0A657D-8470-5998-35BD-980F86967E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9272514"/>
              </p:ext>
            </p:extLst>
          </p:nvPr>
        </p:nvGraphicFramePr>
        <p:xfrm>
          <a:off x="284316" y="3488635"/>
          <a:ext cx="5768613" cy="3260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52" name="Picture 4" descr="LNG tankers stuck amid gas crunch – DW – 10/20/2022">
            <a:extLst>
              <a:ext uri="{FF2B5EF4-FFF2-40B4-BE49-F238E27FC236}">
                <a16:creationId xmlns:a16="http://schemas.microsoft.com/office/drawing/2014/main" id="{67C7314E-0895-8800-0823-7D407245A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11" y="3300549"/>
            <a:ext cx="3050296" cy="171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145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D210AB-5F0F-15D7-C5F6-B30AC8D01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8" y="471512"/>
            <a:ext cx="10515600" cy="842031"/>
          </a:xfrm>
        </p:spPr>
        <p:txBody>
          <a:bodyPr>
            <a:normAutofit/>
          </a:bodyPr>
          <a:lstStyle/>
          <a:p>
            <a:r>
              <a:rPr lang="da-DK" sz="4000"/>
              <a:t>Forventninger til tyske elpriser i 2023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98933E7-3BF8-1336-8E4A-CFD907650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96" y="1313543"/>
            <a:ext cx="10457622" cy="513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80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5B7394-BD23-CA6D-F589-DF8C1BC99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4157" y="457199"/>
            <a:ext cx="9161393" cy="755374"/>
          </a:xfrm>
        </p:spPr>
        <p:txBody>
          <a:bodyPr>
            <a:normAutofit/>
          </a:bodyPr>
          <a:lstStyle/>
          <a:p>
            <a:r>
              <a:rPr lang="da-DK" sz="3600"/>
              <a:t>Nye markedsforhold for erhvervskunder</a:t>
            </a:r>
            <a:endParaRPr lang="da-DK" sz="3600">
              <a:highlight>
                <a:srgbClr val="FFFF00"/>
              </a:highlight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F82AE96-C157-55D9-5DE0-AA2D56CD6D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/>
              <a:t>Ændrede betalingsbetingelser</a:t>
            </a:r>
          </a:p>
          <a:p>
            <a:endParaRPr lang="da-DK"/>
          </a:p>
          <a:p>
            <a:r>
              <a:rPr lang="da-DK"/>
              <a:t>Markant større risiko = Større risikopræmie</a:t>
            </a:r>
          </a:p>
          <a:p>
            <a:endParaRPr lang="da-DK"/>
          </a:p>
          <a:p>
            <a:r>
              <a:rPr lang="da-DK"/>
              <a:t>Ændrede markedsbetingelser for afdækning</a:t>
            </a:r>
          </a:p>
          <a:p>
            <a:endParaRPr lang="da-DK"/>
          </a:p>
          <a:p>
            <a:r>
              <a:rPr lang="da-DK"/>
              <a:t>Fastpris aftaler bortfalder</a:t>
            </a:r>
          </a:p>
          <a:p>
            <a:endParaRPr lang="da-DK"/>
          </a:p>
          <a:p>
            <a:r>
              <a:rPr lang="da-DK"/>
              <a:t>Fokus på PPA aftaler (matche produktions og forbrug)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1289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F3CA7B0-778E-0F03-03CE-BF3B1B251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25" y="2343243"/>
            <a:ext cx="5149135" cy="3058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D7AA7982-AA8F-07A2-D86B-9D26E9D00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240" y="5628358"/>
            <a:ext cx="5678889" cy="918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8A0BFC2C-9C89-4961-57B3-D2DB0B18B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1667" y="3879625"/>
            <a:ext cx="4919664" cy="1364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B7220B-537D-760B-2EF0-353BF7B826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/>
              <a:t>Kundeservicekald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A6B024F-1F0F-87E7-D385-F1372737BC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9232698"/>
              </p:ext>
            </p:extLst>
          </p:nvPr>
        </p:nvGraphicFramePr>
        <p:xfrm>
          <a:off x="8221134" y="1126068"/>
          <a:ext cx="3182418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F81D3AF8-8C5E-738A-AA4E-6662792DF7EE}"/>
              </a:ext>
            </a:extLst>
          </p:cNvPr>
          <p:cNvCxnSpPr>
            <a:cxnSpLocks/>
          </p:cNvCxnSpPr>
          <p:nvPr/>
        </p:nvCxnSpPr>
        <p:spPr>
          <a:xfrm>
            <a:off x="8483599" y="1735667"/>
            <a:ext cx="0" cy="468000"/>
          </a:xfrm>
          <a:prstGeom prst="line">
            <a:avLst/>
          </a:prstGeom>
          <a:ln w="12700">
            <a:solidFill>
              <a:srgbClr val="ED7D3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EF4064DE-3A00-17DE-C14C-7B9BF9DC1CC4}"/>
              </a:ext>
            </a:extLst>
          </p:cNvPr>
          <p:cNvCxnSpPr>
            <a:cxnSpLocks/>
          </p:cNvCxnSpPr>
          <p:nvPr/>
        </p:nvCxnSpPr>
        <p:spPr>
          <a:xfrm flipH="1">
            <a:off x="8483598" y="1735667"/>
            <a:ext cx="2412000" cy="0"/>
          </a:xfrm>
          <a:prstGeom prst="line">
            <a:avLst/>
          </a:prstGeom>
          <a:ln w="12700">
            <a:solidFill>
              <a:srgbClr val="ED7D3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felt 13">
            <a:extLst>
              <a:ext uri="{FF2B5EF4-FFF2-40B4-BE49-F238E27FC236}">
                <a16:creationId xmlns:a16="http://schemas.microsoft.com/office/drawing/2014/main" id="{A0F920FB-B9FA-D2CF-8F56-E43ED49CD2DA}"/>
              </a:ext>
            </a:extLst>
          </p:cNvPr>
          <p:cNvSpPr txBox="1"/>
          <p:nvPr/>
        </p:nvSpPr>
        <p:spPr>
          <a:xfrm>
            <a:off x="9562943" y="1490419"/>
            <a:ext cx="336378" cy="277485"/>
          </a:xfrm>
          <a:prstGeom prst="rect">
            <a:avLst/>
          </a:prstGeom>
          <a:solidFill>
            <a:srgbClr val="40404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a-DK" sz="2400" b="1">
                <a:solidFill>
                  <a:srgbClr val="ED7D31"/>
                </a:solidFill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648314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BBD8AB32-69C1-A780-78B6-EDD0EF6C7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236" y="4270426"/>
            <a:ext cx="3699372" cy="1704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2C51AE2-CD09-0509-C461-5004A56FF2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Kundetilgang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101EA25-0B56-B359-E79C-34AE7785E1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0ACC5CD-2551-A741-F039-F82BBBD5B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196" y="1705383"/>
            <a:ext cx="5343525" cy="18288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3DEDBB85-CF6F-4D0A-5850-78B18CA7F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06" y="1499922"/>
            <a:ext cx="1600200" cy="5334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7AD3F15F-493A-CC60-B5E1-1D45538CFB42}"/>
              </a:ext>
            </a:extLst>
          </p:cNvPr>
          <p:cNvSpPr/>
          <p:nvPr/>
        </p:nvSpPr>
        <p:spPr>
          <a:xfrm>
            <a:off x="6192130" y="1245467"/>
            <a:ext cx="5279010" cy="228871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4C13B035-B0AD-3F66-287D-57EB3ACA2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1635" y="5310972"/>
            <a:ext cx="2758687" cy="1328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8686177D-6CD9-F2B2-9B3F-FF18CA04D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206" y="3739644"/>
            <a:ext cx="3004571" cy="11485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D22C5B3-E41C-F5DE-15B1-7B6D9EF3EA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9020241"/>
              </p:ext>
            </p:extLst>
          </p:nvPr>
        </p:nvGraphicFramePr>
        <p:xfrm>
          <a:off x="725576" y="2830828"/>
          <a:ext cx="4139387" cy="3443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Tekstfelt 10">
            <a:extLst>
              <a:ext uri="{FF2B5EF4-FFF2-40B4-BE49-F238E27FC236}">
                <a16:creationId xmlns:a16="http://schemas.microsoft.com/office/drawing/2014/main" id="{FD604814-6F85-35A6-EF0B-0E1A96419DA5}"/>
              </a:ext>
            </a:extLst>
          </p:cNvPr>
          <p:cNvSpPr txBox="1"/>
          <p:nvPr/>
        </p:nvSpPr>
        <p:spPr>
          <a:xfrm>
            <a:off x="790113" y="2352583"/>
            <a:ext cx="191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/>
              <a:t>Privatkunde vækst</a:t>
            </a:r>
          </a:p>
        </p:txBody>
      </p:sp>
      <p:cxnSp>
        <p:nvCxnSpPr>
          <p:cNvPr id="23" name="Lige pilforbindelse 22">
            <a:extLst>
              <a:ext uri="{FF2B5EF4-FFF2-40B4-BE49-F238E27FC236}">
                <a16:creationId xmlns:a16="http://schemas.microsoft.com/office/drawing/2014/main" id="{E7406A08-235A-566E-AF79-2D3046D12656}"/>
              </a:ext>
            </a:extLst>
          </p:cNvPr>
          <p:cNvCxnSpPr>
            <a:cxnSpLocks/>
          </p:cNvCxnSpPr>
          <p:nvPr/>
        </p:nvCxnSpPr>
        <p:spPr>
          <a:xfrm flipV="1">
            <a:off x="3707696" y="3429000"/>
            <a:ext cx="0" cy="998363"/>
          </a:xfrm>
          <a:prstGeom prst="straightConnector1">
            <a:avLst/>
          </a:prstGeom>
          <a:ln w="127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ge pilforbindelse 23">
            <a:extLst>
              <a:ext uri="{FF2B5EF4-FFF2-40B4-BE49-F238E27FC236}">
                <a16:creationId xmlns:a16="http://schemas.microsoft.com/office/drawing/2014/main" id="{2718BAB8-484C-95EF-9A2F-4B31707B3E98}"/>
              </a:ext>
            </a:extLst>
          </p:cNvPr>
          <p:cNvCxnSpPr>
            <a:cxnSpLocks/>
          </p:cNvCxnSpPr>
          <p:nvPr/>
        </p:nvCxnSpPr>
        <p:spPr>
          <a:xfrm flipH="1">
            <a:off x="3707696" y="3429000"/>
            <a:ext cx="662744" cy="0"/>
          </a:xfrm>
          <a:prstGeom prst="straightConnector1">
            <a:avLst/>
          </a:prstGeom>
          <a:ln w="127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felt 29">
            <a:extLst>
              <a:ext uri="{FF2B5EF4-FFF2-40B4-BE49-F238E27FC236}">
                <a16:creationId xmlns:a16="http://schemas.microsoft.com/office/drawing/2014/main" id="{8716AEAF-89DE-1E39-FA75-0654DDA9AC5C}"/>
              </a:ext>
            </a:extLst>
          </p:cNvPr>
          <p:cNvSpPr txBox="1"/>
          <p:nvPr/>
        </p:nvSpPr>
        <p:spPr>
          <a:xfrm>
            <a:off x="3678912" y="3024648"/>
            <a:ext cx="770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chemeClr val="accent1">
                    <a:lumMod val="75000"/>
                  </a:schemeClr>
                </a:solidFill>
              </a:rPr>
              <a:t>+11%</a:t>
            </a:r>
          </a:p>
        </p:txBody>
      </p:sp>
    </p:spTree>
    <p:extLst>
      <p:ext uri="{BB962C8B-B14F-4D97-AF65-F5344CB8AC3E}">
        <p14:creationId xmlns:p14="http://schemas.microsoft.com/office/powerpoint/2010/main" val="1278275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A3AFBDF5-FC6E-E0E2-103C-B26DAC2D7CD4}"/>
              </a:ext>
            </a:extLst>
          </p:cNvPr>
          <p:cNvSpPr/>
          <p:nvPr/>
        </p:nvSpPr>
        <p:spPr>
          <a:xfrm>
            <a:off x="8089677" y="3251198"/>
            <a:ext cx="3358994" cy="2523067"/>
          </a:xfrm>
          <a:prstGeom prst="rect">
            <a:avLst/>
          </a:prstGeom>
          <a:solidFill>
            <a:srgbClr val="165559"/>
          </a:solidFill>
          <a:effectLst>
            <a:outerShdw blurRad="50800" dist="50800" dir="5400000" algn="ctr" rotWithShape="0">
              <a:srgbClr val="1B588F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14C4461-A78B-433F-BDD2-C1C1C9ED5D69}"/>
              </a:ext>
            </a:extLst>
          </p:cNvPr>
          <p:cNvSpPr/>
          <p:nvPr/>
        </p:nvSpPr>
        <p:spPr>
          <a:xfrm>
            <a:off x="257114" y="3251199"/>
            <a:ext cx="7481419" cy="2523067"/>
          </a:xfrm>
          <a:prstGeom prst="rect">
            <a:avLst/>
          </a:prstGeom>
          <a:effectLst>
            <a:outerShdw blurRad="50800" dist="50800" dir="5400000" algn="ctr" rotWithShape="0">
              <a:srgbClr val="1B588F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DC5F43E-10D6-2DBE-7778-84FD725157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a-DK"/>
              <a:t>Øget interesse for privatprodukter</a:t>
            </a:r>
            <a:endParaRPr lang="da-DK">
              <a:highlight>
                <a:srgbClr val="FFFF00"/>
              </a:highlight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9F8D014-8F21-8C23-C32C-6CEC7918ABB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r="53478" b="55701"/>
          <a:stretch/>
        </p:blipFill>
        <p:spPr>
          <a:xfrm>
            <a:off x="367428" y="3574364"/>
            <a:ext cx="2340000" cy="19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B6178DC8-BEDE-678D-9E64-6D1EF2693BFF}"/>
              </a:ext>
            </a:extLst>
          </p:cNvPr>
          <p:cNvSpPr txBox="1"/>
          <p:nvPr/>
        </p:nvSpPr>
        <p:spPr>
          <a:xfrm>
            <a:off x="8099827" y="2620743"/>
            <a:ext cx="3358994" cy="338554"/>
          </a:xfrm>
          <a:prstGeom prst="rect">
            <a:avLst/>
          </a:prstGeom>
          <a:solidFill>
            <a:srgbClr val="165559"/>
          </a:solidFill>
        </p:spPr>
        <p:txBody>
          <a:bodyPr wrap="square" rtlCol="0">
            <a:spAutoFit/>
          </a:bodyPr>
          <a:lstStyle>
            <a:defPPr>
              <a:defRPr lang="da-DK"/>
            </a:defPPr>
          </a:lstStyle>
          <a:p>
            <a:r>
              <a:rPr lang="da-DK" sz="1600">
                <a:solidFill>
                  <a:schemeClr val="bg1"/>
                </a:solidFill>
              </a:rPr>
              <a:t>Kvartalspris = Fast pris et kvartal frem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D25829C-C183-3F0D-9F54-D79C0706F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584" y="3574364"/>
            <a:ext cx="2527480" cy="190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951A8569-BDBA-EE6C-3B44-F74420736324}"/>
              </a:ext>
            </a:extLst>
          </p:cNvPr>
          <p:cNvSpPr txBox="1"/>
          <p:nvPr/>
        </p:nvSpPr>
        <p:spPr>
          <a:xfrm>
            <a:off x="2412676" y="2589965"/>
            <a:ext cx="3003531" cy="369332"/>
          </a:xfrm>
          <a:prstGeom prst="rect">
            <a:avLst/>
          </a:prstGeom>
          <a:solidFill>
            <a:srgbClr val="1B588F"/>
          </a:solidFill>
        </p:spPr>
        <p:txBody>
          <a:bodyPr wrap="square" rtlCol="0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Variabel pris = Time afregnet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4A8435E-B887-EE14-A285-1832633EAC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976" r="51668"/>
          <a:stretch/>
        </p:blipFill>
        <p:spPr>
          <a:xfrm>
            <a:off x="2822242" y="3574364"/>
            <a:ext cx="2340000" cy="1909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6FEE0FB7-358C-9A8E-19B8-F42FA0039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68" t="48976"/>
          <a:stretch/>
        </p:blipFill>
        <p:spPr>
          <a:xfrm>
            <a:off x="5257807" y="3572772"/>
            <a:ext cx="2340000" cy="1909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686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66F21E-A55D-C178-8F51-17594A9999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Indfrysningsordning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CBCC1383-4D7F-8752-0B07-C396F72E3AE5}"/>
              </a:ext>
            </a:extLst>
          </p:cNvPr>
          <p:cNvSpPr txBox="1"/>
          <p:nvPr/>
        </p:nvSpPr>
        <p:spPr>
          <a:xfrm>
            <a:off x="954157" y="1783912"/>
            <a:ext cx="9861625" cy="2552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november kan alle </a:t>
            </a:r>
            <a:r>
              <a:rPr lang="da-DK" sz="1800" i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elkunder</a:t>
            </a:r>
            <a:r>
              <a:rPr lang="da-DK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vælge at udskyde betalingen (optage et energilån) af den del af elregningen, som er over </a:t>
            </a:r>
            <a:r>
              <a:rPr lang="da-DK" i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80</a:t>
            </a:r>
            <a:r>
              <a:rPr lang="da-DK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øre pr. kWh i ren elpris. Låneordningen gælder i 12 måneder.</a:t>
            </a:r>
            <a:br>
              <a:rPr lang="da-DK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da-DK" sz="1800" i="1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a-DK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Privatkunder kan optage lån hos deres energiselskab til 2% i rente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da-DK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Virksomheder kan optage lån hos deres energiselskab til 4,4% i rente og for maksimalt 15 mio. kr. i alt for både el og gas.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a-DK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Energiintensive virksomheder kan optage lån hos Erhvervsstyrelsen for maksimal 190 mio. kr. i alt for både el og gas.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24AF51F0-A1F6-D8A3-ED1F-40A8F4A6794A}"/>
              </a:ext>
            </a:extLst>
          </p:cNvPr>
          <p:cNvSpPr txBox="1"/>
          <p:nvPr/>
        </p:nvSpPr>
        <p:spPr>
          <a:xfrm>
            <a:off x="954157" y="5247409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/>
              <a:t>Tidslinje: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47D0F2E1-89C6-F493-F0CB-A40D21489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757" y="4626121"/>
            <a:ext cx="7655435" cy="211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10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24498DA-B6A1-D0B3-538F-0C5F67EE8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739" y="2418378"/>
            <a:ext cx="8228522" cy="2363172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7A1BD70-0A40-9875-521D-A9C26F8948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Jysk Energi Fibernet A/S</a:t>
            </a:r>
          </a:p>
        </p:txBody>
      </p:sp>
    </p:spTree>
    <p:extLst>
      <p:ext uri="{BB962C8B-B14F-4D97-AF65-F5344CB8AC3E}">
        <p14:creationId xmlns:p14="http://schemas.microsoft.com/office/powerpoint/2010/main" val="3432987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C8B529-768C-1A85-85DB-ED55B0D962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Hovedfokus for fiberforretningen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4696820-8A8E-9987-B7DB-6FA5FEFCC4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da-DK">
              <a:effectLst/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da-DK">
                <a:effectLst/>
                <a:latin typeface="Calibri" panose="020F0502020204030204" pitchFamily="34" charset="0"/>
              </a:rPr>
              <a:t>Bredbåndsprojekter</a:t>
            </a:r>
          </a:p>
          <a:p>
            <a:pPr>
              <a:spcBef>
                <a:spcPts val="0"/>
              </a:spcBef>
            </a:pPr>
            <a:endParaRPr lang="da-DK">
              <a:effectLst/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da-DK">
                <a:effectLst/>
                <a:latin typeface="Calibri" panose="020F0502020204030204" pitchFamily="34" charset="0"/>
              </a:rPr>
              <a:t>Vejlby/Vrist</a:t>
            </a:r>
          </a:p>
          <a:p>
            <a:pPr>
              <a:spcBef>
                <a:spcPts val="0"/>
              </a:spcBef>
            </a:pPr>
            <a:endParaRPr lang="da-DK">
              <a:effectLst/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da-DK">
                <a:effectLst/>
                <a:latin typeface="Calibri" panose="020F0502020204030204" pitchFamily="34" charset="0"/>
              </a:rPr>
              <a:t>Holstebro/Struer </a:t>
            </a:r>
            <a:r>
              <a:rPr lang="da-DK" err="1">
                <a:effectLst/>
                <a:latin typeface="Calibri" panose="020F0502020204030204" pitchFamily="34" charset="0"/>
              </a:rPr>
              <a:t>samgravning</a:t>
            </a:r>
            <a:endParaRPr lang="da-DK">
              <a:effectLst/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da-DK">
              <a:effectLst/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da-DK">
                <a:effectLst/>
                <a:latin typeface="Calibri" panose="020F0502020204030204" pitchFamily="34" charset="0"/>
              </a:rPr>
              <a:t>Øvrige igangværende projekter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5851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3">
            <a:extLst>
              <a:ext uri="{FF2B5EF4-FFF2-40B4-BE49-F238E27FC236}">
                <a16:creationId xmlns:a16="http://schemas.microsoft.com/office/drawing/2014/main" id="{0DEA0E80-CA94-325A-0594-3F4CC68B9369}"/>
              </a:ext>
            </a:extLst>
          </p:cNvPr>
          <p:cNvSpPr txBox="1">
            <a:spLocks/>
          </p:cNvSpPr>
          <p:nvPr/>
        </p:nvSpPr>
        <p:spPr>
          <a:xfrm>
            <a:off x="954157" y="457199"/>
            <a:ext cx="7851913" cy="755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A588E"/>
                </a:solidFill>
                <a:latin typeface="Texta Alt Bold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da-DK" err="1">
                <a:solidFill>
                  <a:schemeClr val="accent1">
                    <a:lumMod val="75000"/>
                  </a:schemeClr>
                </a:solidFill>
              </a:rPr>
              <a:t>OpenNet</a:t>
            </a:r>
            <a:endParaRPr lang="da-DK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CC81DDF-565D-4D0E-CA06-C06A79491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20" y="1492966"/>
            <a:ext cx="6423247" cy="4627501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CBAFE3EF-FAD5-09B9-7217-622FE6C37C50}"/>
              </a:ext>
            </a:extLst>
          </p:cNvPr>
          <p:cNvSpPr txBox="1"/>
          <p:nvPr/>
        </p:nvSpPr>
        <p:spPr>
          <a:xfrm>
            <a:off x="6942338" y="3483552"/>
            <a:ext cx="3266983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/>
              <a:t>Test: 1. halvår 2023</a:t>
            </a:r>
          </a:p>
          <a:p>
            <a:r>
              <a:rPr lang="da-DK"/>
              <a:t>Forventet opstart: 2. halvår 2023</a:t>
            </a:r>
          </a:p>
        </p:txBody>
      </p:sp>
    </p:spTree>
    <p:extLst>
      <p:ext uri="{BB962C8B-B14F-4D97-AF65-F5344CB8AC3E}">
        <p14:creationId xmlns:p14="http://schemas.microsoft.com/office/powerpoint/2010/main" val="3480900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C6633ECB-634E-0FEA-3859-5110156A3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4157" y="1107097"/>
            <a:ext cx="9713843" cy="483041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endParaRPr lang="da-DK" sz="2500"/>
          </a:p>
          <a:p>
            <a:pPr marL="457200" indent="-457200">
              <a:buFont typeface="+mj-lt"/>
              <a:buAutoNum type="arabicPeriod"/>
            </a:pPr>
            <a:r>
              <a:rPr lang="da-DK" sz="2500"/>
              <a:t>Velkomst og valg af ordstyrer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Bestyrelsens- og direktionens beretning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Fremlæggelse af budget for 2023 for Jysk Energi (NOE) </a:t>
            </a:r>
            <a:r>
              <a:rPr lang="da-DK" sz="2500" err="1">
                <a:solidFill>
                  <a:schemeClr val="bg2"/>
                </a:solidFill>
              </a:rPr>
              <a:t>A.m.b.a</a:t>
            </a:r>
            <a:r>
              <a:rPr lang="da-DK" sz="2500">
                <a:solidFill>
                  <a:schemeClr val="bg2"/>
                </a:solidFill>
              </a:rPr>
              <a:t>                    samt status på 2022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Valg til repræsentantskabet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Kommende møder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Eventuelt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DDC150-6A1D-D78B-F247-03CE8B2DE9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Agenda	</a:t>
            </a:r>
          </a:p>
        </p:txBody>
      </p:sp>
    </p:spTree>
    <p:extLst>
      <p:ext uri="{BB962C8B-B14F-4D97-AF65-F5344CB8AC3E}">
        <p14:creationId xmlns:p14="http://schemas.microsoft.com/office/powerpoint/2010/main" val="3792136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0266A-EB51-114F-2919-EF6825BBA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NOE-Net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5B2C4E3-17AF-1856-32A9-79E4C749D8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9CE7C27-A134-B2A9-7E90-6D4DB860D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711" y="1920533"/>
            <a:ext cx="5972578" cy="3951212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00759694-FE82-3356-7433-73DC1892CEA5}"/>
              </a:ext>
            </a:extLst>
          </p:cNvPr>
          <p:cNvSpPr/>
          <p:nvPr/>
        </p:nvSpPr>
        <p:spPr>
          <a:xfrm>
            <a:off x="8957388" y="640702"/>
            <a:ext cx="2494383" cy="491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3700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A2078B-429F-0695-5405-6B27B76AE6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Hvorfor stiger tarifferne?</a:t>
            </a:r>
          </a:p>
        </p:txBody>
      </p:sp>
      <p:pic>
        <p:nvPicPr>
          <p:cNvPr id="4" name="Billede 3" descr="Et billede, der indeholder tekst, transport, kran&#10;&#10;Automatisk genereret beskrivelse">
            <a:extLst>
              <a:ext uri="{FF2B5EF4-FFF2-40B4-BE49-F238E27FC236}">
                <a16:creationId xmlns:a16="http://schemas.microsoft.com/office/drawing/2014/main" id="{220B0E75-F308-D1DD-27ED-73C6DA0620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7"/>
          <a:stretch/>
        </p:blipFill>
        <p:spPr>
          <a:xfrm>
            <a:off x="2728271" y="2151687"/>
            <a:ext cx="6077799" cy="412490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FECADA9C-8BCA-EBE6-F067-FE5889D180D6}"/>
              </a:ext>
            </a:extLst>
          </p:cNvPr>
          <p:cNvSpPr/>
          <p:nvPr/>
        </p:nvSpPr>
        <p:spPr>
          <a:xfrm>
            <a:off x="8957388" y="640702"/>
            <a:ext cx="2494383" cy="491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3117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6DBC9F-9D6D-049D-63B3-2765EE48E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NOE-Net Tariffer 2023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6E89530-D387-2EE8-0B51-36936C7CDA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5135B89-850B-13C9-7FE5-7F918C1B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585" y="1887384"/>
            <a:ext cx="4429217" cy="3489686"/>
          </a:xfrm>
          <a:prstGeom prst="rect">
            <a:avLst/>
          </a:prstGeom>
        </p:spPr>
      </p:pic>
      <p:pic>
        <p:nvPicPr>
          <p:cNvPr id="1026" name="Billede 3">
            <a:extLst>
              <a:ext uri="{FF2B5EF4-FFF2-40B4-BE49-F238E27FC236}">
                <a16:creationId xmlns:a16="http://schemas.microsoft.com/office/drawing/2014/main" id="{F0F9BE16-1A88-5D53-7DF8-1A74FF15D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0"/>
          <a:stretch/>
        </p:blipFill>
        <p:spPr bwMode="auto">
          <a:xfrm>
            <a:off x="178989" y="1212573"/>
            <a:ext cx="6428037" cy="558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9EA1EE0C-CEBB-1DA1-684F-82767DF7CDB8}"/>
              </a:ext>
            </a:extLst>
          </p:cNvPr>
          <p:cNvSpPr/>
          <p:nvPr/>
        </p:nvSpPr>
        <p:spPr>
          <a:xfrm>
            <a:off x="601013" y="5805468"/>
            <a:ext cx="5967103" cy="37642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9D9E0C4-6350-9509-075E-F983E503BDBF}"/>
              </a:ext>
            </a:extLst>
          </p:cNvPr>
          <p:cNvSpPr txBox="1"/>
          <p:nvPr/>
        </p:nvSpPr>
        <p:spPr>
          <a:xfrm>
            <a:off x="6691260" y="5843340"/>
            <a:ext cx="426249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1600" i="1"/>
              <a:t>Forbrugstariffer er ex. VN60 tarif og ex. moms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EB6D69F-BA27-1118-6852-64BD76C63D4E}"/>
              </a:ext>
            </a:extLst>
          </p:cNvPr>
          <p:cNvSpPr/>
          <p:nvPr/>
        </p:nvSpPr>
        <p:spPr>
          <a:xfrm>
            <a:off x="8957388" y="640702"/>
            <a:ext cx="2494383" cy="491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23152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6D54D4-E272-C997-9E8C-85FCE1442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2457"/>
            <a:ext cx="10515600" cy="842031"/>
          </a:xfrm>
        </p:spPr>
        <p:txBody>
          <a:bodyPr/>
          <a:lstStyle/>
          <a:p>
            <a:r>
              <a:rPr lang="da-DK"/>
              <a:t>Ny tarifmodel 3.0</a:t>
            </a:r>
            <a:endParaRPr lang="da-DK">
              <a:highlight>
                <a:srgbClr val="FFFF00"/>
              </a:highlight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5447975-095E-5E4F-26F1-1B0E217B5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96530" cy="3115491"/>
          </a:xfrm>
        </p:spPr>
        <p:txBody>
          <a:bodyPr>
            <a:normAutofit fontScale="77500" lnSpcReduction="20000"/>
          </a:bodyPr>
          <a:lstStyle/>
          <a:p>
            <a:r>
              <a:rPr lang="da-DK"/>
              <a:t>Provenu-neutralt for NOE ift. nuværende tarifopkrævning</a:t>
            </a:r>
          </a:p>
          <a:p>
            <a:endParaRPr lang="da-DK"/>
          </a:p>
          <a:p>
            <a:r>
              <a:rPr lang="da-DK"/>
              <a:t>Tidsdifferentiering</a:t>
            </a:r>
          </a:p>
          <a:p>
            <a:endParaRPr lang="da-DK"/>
          </a:p>
          <a:p>
            <a:r>
              <a:rPr lang="da-DK"/>
              <a:t>Spidsbelastning mellem 17-21 og med højere tarif i vinterhalvåret</a:t>
            </a:r>
          </a:p>
          <a:p>
            <a:endParaRPr lang="da-DK"/>
          </a:p>
          <a:p>
            <a:r>
              <a:rPr lang="da-DK"/>
              <a:t>Effektbetaling for større erhverv</a:t>
            </a:r>
          </a:p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F804FE2-CC20-6F7B-DD41-A44B9A082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722" y="1419897"/>
            <a:ext cx="1847850" cy="478155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3FE2948F-1500-AE54-2A98-07F7208A8062}"/>
              </a:ext>
            </a:extLst>
          </p:cNvPr>
          <p:cNvSpPr txBox="1"/>
          <p:nvPr/>
        </p:nvSpPr>
        <p:spPr>
          <a:xfrm>
            <a:off x="7892726" y="1056810"/>
            <a:ext cx="241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/>
              <a:t>Lastzoner for C kunde: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FB31769-5621-284D-F426-0F0D72BE0B9D}"/>
              </a:ext>
            </a:extLst>
          </p:cNvPr>
          <p:cNvSpPr txBox="1"/>
          <p:nvPr/>
        </p:nvSpPr>
        <p:spPr>
          <a:xfrm>
            <a:off x="838200" y="5636947"/>
            <a:ext cx="5679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>
                <a:solidFill>
                  <a:schemeClr val="accent1">
                    <a:lumMod val="75000"/>
                  </a:schemeClr>
                </a:solidFill>
              </a:rPr>
              <a:t>     Forventes indført i løbet af 2023</a:t>
            </a:r>
          </a:p>
        </p:txBody>
      </p:sp>
      <p:sp>
        <p:nvSpPr>
          <p:cNvPr id="7" name="Pil: højre 6">
            <a:extLst>
              <a:ext uri="{FF2B5EF4-FFF2-40B4-BE49-F238E27FC236}">
                <a16:creationId xmlns:a16="http://schemas.microsoft.com/office/drawing/2014/main" id="{6E6F28B8-AB7E-F1DA-DAA1-6283498F157C}"/>
              </a:ext>
            </a:extLst>
          </p:cNvPr>
          <p:cNvSpPr/>
          <p:nvPr/>
        </p:nvSpPr>
        <p:spPr>
          <a:xfrm>
            <a:off x="931178" y="5813116"/>
            <a:ext cx="327171" cy="16778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01DB948-8DDD-1D2B-819D-E860FECB85CA}"/>
              </a:ext>
            </a:extLst>
          </p:cNvPr>
          <p:cNvSpPr/>
          <p:nvPr/>
        </p:nvSpPr>
        <p:spPr>
          <a:xfrm>
            <a:off x="8957388" y="640702"/>
            <a:ext cx="2494383" cy="491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7754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4">
            <a:extLst>
              <a:ext uri="{FF2B5EF4-FFF2-40B4-BE49-F238E27FC236}">
                <a16:creationId xmlns:a16="http://schemas.microsoft.com/office/drawing/2014/main" id="{32F31179-A4CF-0837-9551-428BD8F167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24E77A3-3ECE-9B73-EFBD-805868ABEB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Jysk Energi Invest A/S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EBC502E-079B-6C72-8053-9F85D225F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2243137"/>
            <a:ext cx="989647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3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Udsolgt! - Gamle dage">
            <a:extLst>
              <a:ext uri="{FF2B5EF4-FFF2-40B4-BE49-F238E27FC236}">
                <a16:creationId xmlns:a16="http://schemas.microsoft.com/office/drawing/2014/main" id="{12B14CD7-4FE1-FC94-7ABD-F599B2B83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955" y="1000109"/>
            <a:ext cx="28575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66F21E-A55D-C178-8F51-17594A9999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Tegninger Høvsøre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37FFD6C-9966-35B5-D69F-189D6C24E4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/>
              <a:t>Alle andele solgt!</a:t>
            </a:r>
          </a:p>
          <a:p>
            <a:endParaRPr lang="da-DK"/>
          </a:p>
          <a:p>
            <a:endParaRPr lang="da-DK"/>
          </a:p>
          <a:p>
            <a:endParaRPr lang="da-DK"/>
          </a:p>
        </p:txBody>
      </p:sp>
      <p:pic>
        <p:nvPicPr>
          <p:cNvPr id="7" name="Billede 6" descr="Et billede, der indeholder plante&#10;&#10;Automatisk genereret beskrivelse">
            <a:extLst>
              <a:ext uri="{FF2B5EF4-FFF2-40B4-BE49-F238E27FC236}">
                <a16:creationId xmlns:a16="http://schemas.microsoft.com/office/drawing/2014/main" id="{BF6BC9EE-16D0-794E-AF0C-701CB35DD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98" y="2002025"/>
            <a:ext cx="5050971" cy="3788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lede 8" descr="Et billede, der indeholder græs, udendørs, himmel, scene&#10;&#10;Automatisk genereret beskrivelse">
            <a:extLst>
              <a:ext uri="{FF2B5EF4-FFF2-40B4-BE49-F238E27FC236}">
                <a16:creationId xmlns:a16="http://schemas.microsoft.com/office/drawing/2014/main" id="{D7616D75-6A91-BDDC-4E6B-21CE47D11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15" y="2811516"/>
            <a:ext cx="4767160" cy="3575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35561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2BBC9FA-5B49-6074-059F-DEF1187CE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680" y="1375004"/>
            <a:ext cx="1584573" cy="1825756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87741541-9A0A-A55E-0B49-5A3B91F3F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59" y="3657241"/>
            <a:ext cx="1825756" cy="1825756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C20501D3-A88A-D8EE-ADDE-3AD958586D2B}"/>
              </a:ext>
            </a:extLst>
          </p:cNvPr>
          <p:cNvSpPr txBox="1"/>
          <p:nvPr/>
        </p:nvSpPr>
        <p:spPr>
          <a:xfrm>
            <a:off x="3061982" y="1568741"/>
            <a:ext cx="5805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/>
          </a:p>
          <a:p>
            <a:endParaRPr lang="da-DK"/>
          </a:p>
          <a:p>
            <a:r>
              <a:rPr lang="da-DK" sz="2400"/>
              <a:t>679 Anpartshavere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7E53F8FE-197F-18AA-192B-C11715BC8171}"/>
              </a:ext>
            </a:extLst>
          </p:cNvPr>
          <p:cNvSpPr txBox="1"/>
          <p:nvPr/>
        </p:nvSpPr>
        <p:spPr>
          <a:xfrm>
            <a:off x="3061981" y="3554456"/>
            <a:ext cx="6786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/>
          </a:p>
          <a:p>
            <a:endParaRPr lang="da-DK"/>
          </a:p>
          <a:p>
            <a:r>
              <a:rPr lang="da-DK" sz="2400"/>
              <a:t>29.542 tegnende anparter (18,2 % overtegnet) </a:t>
            </a:r>
          </a:p>
        </p:txBody>
      </p:sp>
    </p:spTree>
    <p:extLst>
      <p:ext uri="{BB962C8B-B14F-4D97-AF65-F5344CB8AC3E}">
        <p14:creationId xmlns:p14="http://schemas.microsoft.com/office/powerpoint/2010/main" val="2509335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6110EC-0E48-2C96-890F-06C29D7FA56A}"/>
              </a:ext>
            </a:extLst>
          </p:cNvPr>
          <p:cNvSpPr txBox="1">
            <a:spLocks/>
          </p:cNvSpPr>
          <p:nvPr/>
        </p:nvSpPr>
        <p:spPr>
          <a:xfrm>
            <a:off x="633998" y="455901"/>
            <a:ext cx="7851913" cy="755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A588E"/>
                </a:solidFill>
                <a:latin typeface="Texta Alt Bold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da-DK"/>
              <a:t>Høvsøre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2C3F1DC-34AE-A801-9894-5466592A02DC}"/>
              </a:ext>
            </a:extLst>
          </p:cNvPr>
          <p:cNvGraphicFramePr/>
          <p:nvPr/>
        </p:nvGraphicFramePr>
        <p:xfrm>
          <a:off x="633998" y="1117600"/>
          <a:ext cx="7636933" cy="5020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3397CEF5-EA56-7DC5-DAC1-2CB9ABCEF423}"/>
              </a:ext>
            </a:extLst>
          </p:cNvPr>
          <p:cNvSpPr/>
          <p:nvPr/>
        </p:nvSpPr>
        <p:spPr>
          <a:xfrm>
            <a:off x="8593667" y="3144666"/>
            <a:ext cx="3031066" cy="966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da-DK" sz="1100"/>
          </a:p>
          <a:p>
            <a:endParaRPr lang="da-DK" sz="1100"/>
          </a:p>
          <a:p>
            <a:endParaRPr lang="da-DK" sz="1100"/>
          </a:p>
          <a:p>
            <a:endParaRPr lang="da-DK" sz="1100"/>
          </a:p>
          <a:p>
            <a:r>
              <a:rPr lang="da-DK" sz="1400" b="1"/>
              <a:t>89 anpartshavere bor inden for 4,5 km fra parken. </a:t>
            </a:r>
          </a:p>
          <a:p>
            <a:r>
              <a:rPr lang="da-DK" sz="1400" b="1"/>
              <a:t>De har samlet investeret 19,1 mio. kr. </a:t>
            </a:r>
          </a:p>
          <a:p>
            <a:endParaRPr lang="da-DK" sz="800"/>
          </a:p>
          <a:p>
            <a:endParaRPr lang="da-DK" sz="800"/>
          </a:p>
          <a:p>
            <a:endParaRPr lang="da-DK" sz="800"/>
          </a:p>
          <a:p>
            <a:endParaRPr lang="da-DK" sz="800"/>
          </a:p>
          <a:p>
            <a:endParaRPr lang="da-DK" sz="800"/>
          </a:p>
          <a:p>
            <a:endParaRPr lang="da-DK" sz="800"/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91CF8F06-7BB7-77FD-0933-587188834377}"/>
              </a:ext>
            </a:extLst>
          </p:cNvPr>
          <p:cNvSpPr/>
          <p:nvPr/>
        </p:nvSpPr>
        <p:spPr>
          <a:xfrm>
            <a:off x="8593668" y="4417746"/>
            <a:ext cx="3031065" cy="966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sz="1400" b="1"/>
              <a:t>Maks tildeling bliver ca. 145 anparter</a:t>
            </a:r>
          </a:p>
        </p:txBody>
      </p:sp>
    </p:spTree>
    <p:extLst>
      <p:ext uri="{BB962C8B-B14F-4D97-AF65-F5344CB8AC3E}">
        <p14:creationId xmlns:p14="http://schemas.microsoft.com/office/powerpoint/2010/main" val="268955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E0A618-384B-2086-8FAE-6DFBD791D7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/>
              <a:t>Status Høvsøre</a:t>
            </a:r>
            <a:endParaRPr lang="da-DK">
              <a:highlight>
                <a:srgbClr val="FFFF00"/>
              </a:highlight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2CF12FE-1DC9-4D37-2089-EEB27F91EF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/>
              <a:t>Mekanisk installation så godt som udført </a:t>
            </a:r>
          </a:p>
          <a:p>
            <a:r>
              <a:rPr lang="da-DK"/>
              <a:t>Ca. 68.000 paneler monteret (92%)</a:t>
            </a:r>
          </a:p>
          <a:p>
            <a:r>
              <a:rPr lang="da-DK"/>
              <a:t>Elektrisk installation pågår</a:t>
            </a:r>
          </a:p>
          <a:p>
            <a:r>
              <a:rPr lang="da-DK"/>
              <a:t>Tilladelser forventes i hus indenfor 2 uger</a:t>
            </a:r>
          </a:p>
          <a:p>
            <a:pPr lvl="1"/>
            <a:r>
              <a:rPr lang="da-DK"/>
              <a:t>Etablering</a:t>
            </a:r>
          </a:p>
          <a:p>
            <a:pPr lvl="1"/>
            <a:r>
              <a:rPr lang="da-DK"/>
              <a:t>Produktion</a:t>
            </a:r>
          </a:p>
          <a:p>
            <a:r>
              <a:rPr lang="da-DK"/>
              <a:t>Næste skridt: </a:t>
            </a:r>
          </a:p>
          <a:p>
            <a:pPr lvl="1"/>
            <a:r>
              <a:rPr lang="da-DK"/>
              <a:t>Elektrisk installation færdiggøres</a:t>
            </a:r>
          </a:p>
          <a:p>
            <a:pPr lvl="1"/>
            <a:r>
              <a:rPr lang="da-DK" err="1"/>
              <a:t>Commissioning</a:t>
            </a:r>
            <a:r>
              <a:rPr lang="da-DK"/>
              <a:t> and </a:t>
            </a:r>
            <a:r>
              <a:rPr lang="da-DK" err="1"/>
              <a:t>Energization</a:t>
            </a:r>
            <a:endParaRPr lang="da-DK"/>
          </a:p>
          <a:p>
            <a:r>
              <a:rPr lang="da-DK"/>
              <a:t>Første kWh produceres primo december</a:t>
            </a:r>
          </a:p>
        </p:txBody>
      </p:sp>
      <p:pic>
        <p:nvPicPr>
          <p:cNvPr id="5" name="Billede 4" descr="Et billede, der indeholder græs, himmel, udendørs, sport&#10;&#10;Automatisk genereret beskrivelse">
            <a:extLst>
              <a:ext uri="{FF2B5EF4-FFF2-40B4-BE49-F238E27FC236}">
                <a16:creationId xmlns:a16="http://schemas.microsoft.com/office/drawing/2014/main" id="{B58BF9B8-2536-3B1F-2E4B-805C42763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151" y="3374638"/>
            <a:ext cx="4273421" cy="3205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9839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6DBC9F-9D6D-049D-63B3-2765EE48ED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a-DK"/>
              <a:t>Ladestandere i Lemvig og Thyborøn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6E89530-D387-2EE8-0B51-36936C7CDA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6AF714C-7742-21AC-70D7-5EA6C72C7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705" y="1480930"/>
            <a:ext cx="8520243" cy="49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87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C6633ECB-634E-0FEA-3859-5110156A3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4157" y="1107097"/>
            <a:ext cx="9713843" cy="483041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endParaRPr lang="da-DK" sz="2500"/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Velkomst og valg af ordstyrer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/>
              <a:t>Bestyrelsens- og direktionens beretning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Fremlæggelse af budget for 2023 for Jysk Energi (NOE) </a:t>
            </a:r>
            <a:r>
              <a:rPr lang="da-DK" sz="2500" err="1">
                <a:solidFill>
                  <a:schemeClr val="bg2"/>
                </a:solidFill>
              </a:rPr>
              <a:t>A.m.b.a</a:t>
            </a:r>
            <a:r>
              <a:rPr lang="da-DK" sz="2500">
                <a:solidFill>
                  <a:schemeClr val="bg2"/>
                </a:solidFill>
              </a:rPr>
              <a:t>                    samt status på 2022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Valg til repræsentantskabet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Kommende møder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Eventuelt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DDC150-6A1D-D78B-F247-03CE8B2DE9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Agenda	</a:t>
            </a:r>
          </a:p>
        </p:txBody>
      </p:sp>
    </p:spTree>
    <p:extLst>
      <p:ext uri="{BB962C8B-B14F-4D97-AF65-F5344CB8AC3E}">
        <p14:creationId xmlns:p14="http://schemas.microsoft.com/office/powerpoint/2010/main" val="34096143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C6633ECB-634E-0FEA-3859-5110156A3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4157" y="1107097"/>
            <a:ext cx="9713843" cy="483041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endParaRPr lang="da-DK" sz="2500"/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Velkomst og valg af ordstyrer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Bestyrelsens- og direktionens beretning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/>
              <a:t>Fremlæggelse af budget for 2023 for Jysk Energi (NOE) </a:t>
            </a:r>
            <a:r>
              <a:rPr lang="da-DK" sz="2500" err="1"/>
              <a:t>A.m.b.a</a:t>
            </a:r>
            <a:r>
              <a:rPr lang="da-DK" sz="2500"/>
              <a:t>                    samt status på 2022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Valg til repræsentantskabet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Kommende møder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Eventuelt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DDC150-6A1D-D78B-F247-03CE8B2DE9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Agenda	</a:t>
            </a:r>
          </a:p>
        </p:txBody>
      </p:sp>
    </p:spTree>
    <p:extLst>
      <p:ext uri="{BB962C8B-B14F-4D97-AF65-F5344CB8AC3E}">
        <p14:creationId xmlns:p14="http://schemas.microsoft.com/office/powerpoint/2010/main" val="3676245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3D91C-375E-631F-C074-D638936E95D0}"/>
              </a:ext>
            </a:extLst>
          </p:cNvPr>
          <p:cNvSpPr txBox="1">
            <a:spLocks/>
          </p:cNvSpPr>
          <p:nvPr/>
        </p:nvSpPr>
        <p:spPr>
          <a:xfrm>
            <a:off x="954157" y="457199"/>
            <a:ext cx="7851913" cy="755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A588E"/>
                </a:solidFill>
                <a:latin typeface="Texta Alt Bold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da-DK"/>
              <a:t>Budget forudsætninger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E07CA46E-EF8D-1FCB-710B-06C7607D4E95}"/>
              </a:ext>
            </a:extLst>
          </p:cNvPr>
          <p:cNvSpPr txBox="1"/>
          <p:nvPr/>
        </p:nvSpPr>
        <p:spPr>
          <a:xfrm>
            <a:off x="954157" y="1585519"/>
            <a:ext cx="978375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500">
                <a:solidFill>
                  <a:schemeClr val="accent1">
                    <a:lumMod val="75000"/>
                  </a:schemeClr>
                </a:solidFill>
              </a:rPr>
              <a:t>100 FTE i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50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500">
                <a:solidFill>
                  <a:schemeClr val="accent1">
                    <a:lumMod val="75000"/>
                  </a:schemeClr>
                </a:solidFill>
              </a:rPr>
              <a:t>Hensat 5. mio. kr. til tab på debitorer i Jysk Energi A/S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50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500">
                <a:solidFill>
                  <a:schemeClr val="accent1">
                    <a:lumMod val="75000"/>
                  </a:schemeClr>
                </a:solidFill>
              </a:rPr>
              <a:t>Elpris 3,61 kr./kWh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50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500">
                <a:solidFill>
                  <a:schemeClr val="accent1">
                    <a:lumMod val="75000"/>
                  </a:schemeClr>
                </a:solidFill>
              </a:rPr>
              <a:t>Gaspris 279 EUR/MWh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50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500">
                <a:solidFill>
                  <a:schemeClr val="accent1">
                    <a:lumMod val="75000"/>
                  </a:schemeClr>
                </a:solidFill>
              </a:rPr>
              <a:t>Der er ikke budgetteret med kursgevinster/tab på værdipapirer</a:t>
            </a:r>
            <a:endParaRPr lang="da-DK" sz="25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500"/>
          </a:p>
        </p:txBody>
      </p:sp>
    </p:spTree>
    <p:extLst>
      <p:ext uri="{BB962C8B-B14F-4D97-AF65-F5344CB8AC3E}">
        <p14:creationId xmlns:p14="http://schemas.microsoft.com/office/powerpoint/2010/main" val="3343722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DDC150-6A1D-D78B-F247-03CE8B2DE9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a-DK"/>
              <a:t>Jysk Energi koncern – estimat 2022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1F447D9-235C-6F2F-C2AF-DD7577B29725}"/>
              </a:ext>
            </a:extLst>
          </p:cNvPr>
          <p:cNvSpPr txBox="1"/>
          <p:nvPr/>
        </p:nvSpPr>
        <p:spPr>
          <a:xfrm>
            <a:off x="1049867" y="1174422"/>
            <a:ext cx="6671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/>
              <a:t>Resultatopgørelse – budget 2023 og forventninger til 2022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EF872C9-4E68-D8DB-3CB7-593554B70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866" y="2530763"/>
            <a:ext cx="13648523" cy="65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9533649-06A0-4161-16DC-87598C7EBCB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49866" y="4934526"/>
            <a:ext cx="1364852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6FD17B1-48B2-8B50-D9A9-DC53C512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31" y="2078780"/>
            <a:ext cx="8622440" cy="3085399"/>
          </a:xfrm>
          <a:prstGeom prst="rect">
            <a:avLst/>
          </a:prstGeom>
        </p:spPr>
      </p:pic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562E1B20-FBDC-FD39-D6D5-FF3E07041528}"/>
              </a:ext>
            </a:extLst>
          </p:cNvPr>
          <p:cNvSpPr/>
          <p:nvPr/>
        </p:nvSpPr>
        <p:spPr>
          <a:xfrm>
            <a:off x="9481496" y="1693821"/>
            <a:ext cx="2404533" cy="43913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sz="1200" b="1" i="1">
                <a:solidFill>
                  <a:schemeClr val="tx1">
                    <a:lumMod val="75000"/>
                    <a:lumOff val="25000"/>
                  </a:schemeClr>
                </a:solidFill>
              </a:rPr>
              <a:t>Nettoomsætningen</a:t>
            </a:r>
            <a:r>
              <a:rPr lang="da-DK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 forventes i 2022 at blive omkring 3 mia. kr., men er forbundet med</a:t>
            </a:r>
          </a:p>
          <a:p>
            <a:r>
              <a:rPr lang="da-DK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usikkerhed. </a:t>
            </a:r>
          </a:p>
          <a:p>
            <a:endParaRPr lang="da-DK" sz="1200" i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a-DK" sz="1200" b="1" i="1">
                <a:solidFill>
                  <a:schemeClr val="tx1">
                    <a:lumMod val="75000"/>
                    <a:lumOff val="25000"/>
                  </a:schemeClr>
                </a:solidFill>
              </a:rPr>
              <a:t>Resultat før afskrivninger</a:t>
            </a:r>
            <a:r>
              <a:rPr lang="da-DK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 er forbundet med usikkerhed grundet store udsving i forwardpriserne for 2023.</a:t>
            </a:r>
          </a:p>
          <a:p>
            <a:endParaRPr lang="da-DK" sz="1200" i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a-DK" sz="1200" b="1" i="1">
                <a:solidFill>
                  <a:schemeClr val="tx1">
                    <a:lumMod val="75000"/>
                    <a:lumOff val="25000"/>
                  </a:schemeClr>
                </a:solidFill>
              </a:rPr>
              <a:t>Forventede afskrivninger:</a:t>
            </a:r>
          </a:p>
          <a:p>
            <a:r>
              <a:rPr lang="da-DK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Uændrede forventede afskrivninger på ca. 50 mio. kr.</a:t>
            </a:r>
          </a:p>
          <a:p>
            <a:r>
              <a:rPr lang="da-DK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da-DK" sz="1200" b="1" i="1">
                <a:solidFill>
                  <a:schemeClr val="tx1">
                    <a:lumMod val="75000"/>
                    <a:lumOff val="25000"/>
                  </a:schemeClr>
                </a:solidFill>
              </a:rPr>
              <a:t>Resultat før skat </a:t>
            </a:r>
            <a:r>
              <a:rPr lang="da-DK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forventes i 2022 at blive omkring 0.</a:t>
            </a:r>
          </a:p>
          <a:p>
            <a:r>
              <a:rPr lang="da-DK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I resultatet er der indregnet et forventet afkast på 32,5 mio. kr. fra kapitalandelene.</a:t>
            </a:r>
          </a:p>
          <a:p>
            <a:endParaRPr lang="da-DK" sz="1200" i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a-DK" sz="120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E99C576-CF79-0F9E-9F4C-BDF8EA7AA342}"/>
              </a:ext>
            </a:extLst>
          </p:cNvPr>
          <p:cNvSpPr/>
          <p:nvPr/>
        </p:nvSpPr>
        <p:spPr>
          <a:xfrm>
            <a:off x="5221857" y="2008300"/>
            <a:ext cx="1564255" cy="333554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16337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DDC150-6A1D-D78B-F247-03CE8B2DE9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a-DK"/>
              <a:t>Jysk Energi koncern – budget 2023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1F447D9-235C-6F2F-C2AF-DD7577B29725}"/>
              </a:ext>
            </a:extLst>
          </p:cNvPr>
          <p:cNvSpPr txBox="1"/>
          <p:nvPr/>
        </p:nvSpPr>
        <p:spPr>
          <a:xfrm>
            <a:off x="1049867" y="1174422"/>
            <a:ext cx="6671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/>
              <a:t>Resultatopgørelse – budget 2023 og forventninger til 2022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EF872C9-4E68-D8DB-3CB7-593554B70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866" y="2530763"/>
            <a:ext cx="13648523" cy="65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9533649-06A0-4161-16DC-87598C7EBCB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49866" y="4934526"/>
            <a:ext cx="1364852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6FD17B1-48B2-8B50-D9A9-DC53C512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31" y="2078780"/>
            <a:ext cx="8622440" cy="3085399"/>
          </a:xfrm>
          <a:prstGeom prst="rect">
            <a:avLst/>
          </a:prstGeom>
        </p:spPr>
      </p:pic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562E1B20-FBDC-FD39-D6D5-FF3E07041528}"/>
              </a:ext>
            </a:extLst>
          </p:cNvPr>
          <p:cNvSpPr/>
          <p:nvPr/>
        </p:nvSpPr>
        <p:spPr>
          <a:xfrm>
            <a:off x="9481496" y="1693821"/>
            <a:ext cx="2404533" cy="43913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sz="1200" b="1" i="1">
                <a:solidFill>
                  <a:schemeClr val="tx1">
                    <a:lumMod val="75000"/>
                    <a:lumOff val="25000"/>
                  </a:schemeClr>
                </a:solidFill>
              </a:rPr>
              <a:t>Nettoomsætningen</a:t>
            </a:r>
            <a:r>
              <a:rPr lang="da-DK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 forventes i 2023 at blive over 4-5,7 mia. kr., men er forbundet med stor </a:t>
            </a:r>
          </a:p>
          <a:p>
            <a:r>
              <a:rPr lang="da-DK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usikkerhed. </a:t>
            </a:r>
          </a:p>
          <a:p>
            <a:endParaRPr lang="da-DK" sz="1200" i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a-DK" sz="1200" b="1" i="1">
                <a:solidFill>
                  <a:schemeClr val="tx1">
                    <a:lumMod val="75000"/>
                    <a:lumOff val="25000"/>
                  </a:schemeClr>
                </a:solidFill>
              </a:rPr>
              <a:t>Forventede afskrivninger:</a:t>
            </a:r>
          </a:p>
          <a:p>
            <a:r>
              <a:rPr lang="da-DK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Uændrede forventede afskrivninger på ca. 50 mio. kr.</a:t>
            </a:r>
          </a:p>
          <a:p>
            <a:r>
              <a:rPr lang="da-DK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da-DK" sz="1200" b="1" i="1">
                <a:solidFill>
                  <a:schemeClr val="tx1">
                    <a:lumMod val="75000"/>
                    <a:lumOff val="25000"/>
                  </a:schemeClr>
                </a:solidFill>
              </a:rPr>
              <a:t>Resultat før skat </a:t>
            </a:r>
            <a:r>
              <a:rPr lang="da-DK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forventes i 2023 at blive i intervallet 50-80 mio. kr.</a:t>
            </a:r>
          </a:p>
          <a:p>
            <a:r>
              <a:rPr lang="da-DK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I resultatet er der indregnet et forventet afkast på 52,5 mio. kr. fra kapitalandelene.</a:t>
            </a:r>
          </a:p>
          <a:p>
            <a:endParaRPr lang="da-DK" sz="1200" i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a-DK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Forventningerne til afkastet af kapitalforvaltningen i 2023 er budgetteret, således er der alene indregnet kuponrenter og udbytter. </a:t>
            </a:r>
            <a:endParaRPr lang="da-DK" sz="1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a-DK" sz="120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FC1D3E9-46F5-C814-CA93-D8EFC6110C0B}"/>
              </a:ext>
            </a:extLst>
          </p:cNvPr>
          <p:cNvSpPr/>
          <p:nvPr/>
        </p:nvSpPr>
        <p:spPr>
          <a:xfrm>
            <a:off x="3772617" y="2008300"/>
            <a:ext cx="1564255" cy="333554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59551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60538AB-0AAE-7A5F-B1AF-3D756661EF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7183174"/>
              </p:ext>
            </p:extLst>
          </p:nvPr>
        </p:nvGraphicFramePr>
        <p:xfrm>
          <a:off x="633997" y="1656268"/>
          <a:ext cx="7117431" cy="4341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1">
            <a:extLst>
              <a:ext uri="{FF2B5EF4-FFF2-40B4-BE49-F238E27FC236}">
                <a16:creationId xmlns:a16="http://schemas.microsoft.com/office/drawing/2014/main" id="{987B0EB7-2F27-41EC-DB59-6030169EA5F1}"/>
              </a:ext>
            </a:extLst>
          </p:cNvPr>
          <p:cNvSpPr txBox="1">
            <a:spLocks/>
          </p:cNvSpPr>
          <p:nvPr/>
        </p:nvSpPr>
        <p:spPr>
          <a:xfrm>
            <a:off x="633998" y="455901"/>
            <a:ext cx="7851913" cy="755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A588E"/>
                </a:solidFill>
                <a:latin typeface="Texta Alt Bold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da-DK"/>
              <a:t>Investeringsbudget 2023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A4184AB2-4999-E861-CAE6-6B14CEFFD3F3}"/>
              </a:ext>
            </a:extLst>
          </p:cNvPr>
          <p:cNvSpPr txBox="1"/>
          <p:nvPr/>
        </p:nvSpPr>
        <p:spPr>
          <a:xfrm>
            <a:off x="8084287" y="2231846"/>
            <a:ext cx="304243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/>
              <a:t>Samlede forventede investeringer for 2022:</a:t>
            </a:r>
          </a:p>
          <a:p>
            <a:pPr algn="ctr"/>
            <a:r>
              <a:rPr lang="da-DK"/>
              <a:t> 211 mio. kr.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96C67CD-2868-B707-7125-AFC0880CDF3A}"/>
              </a:ext>
            </a:extLst>
          </p:cNvPr>
          <p:cNvSpPr txBox="1"/>
          <p:nvPr/>
        </p:nvSpPr>
        <p:spPr>
          <a:xfrm>
            <a:off x="8084287" y="3456816"/>
            <a:ext cx="304243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/>
              <a:t>Samlede investeringer for 2023:</a:t>
            </a:r>
          </a:p>
          <a:p>
            <a:pPr algn="ctr"/>
            <a:r>
              <a:rPr lang="da-DK"/>
              <a:t> 194 mio. kr. </a:t>
            </a:r>
          </a:p>
        </p:txBody>
      </p:sp>
    </p:spTree>
    <p:extLst>
      <p:ext uri="{BB962C8B-B14F-4D97-AF65-F5344CB8AC3E}">
        <p14:creationId xmlns:p14="http://schemas.microsoft.com/office/powerpoint/2010/main" val="439632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038795" cy="1143000"/>
          </a:xfrm>
        </p:spPr>
        <p:txBody>
          <a:bodyPr>
            <a:normAutofit/>
          </a:bodyPr>
          <a:lstStyle/>
          <a:p>
            <a:r>
              <a:rPr lang="da-DK"/>
              <a:t>Forslag om udlodning på 28 mio. kr.</a:t>
            </a:r>
          </a:p>
        </p:txBody>
      </p:sp>
      <p:sp>
        <p:nvSpPr>
          <p:cNvPr id="6" name="Tekstboks 17"/>
          <p:cNvSpPr txBox="1"/>
          <p:nvPr/>
        </p:nvSpPr>
        <p:spPr>
          <a:xfrm>
            <a:off x="609600" y="2655315"/>
            <a:ext cx="3563597" cy="24002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sz="2133" b="1" u="sng">
                <a:sym typeface="Gill Sans MT" panose="020B0502020104020203" pitchFamily="34" charset="0"/>
              </a:rPr>
              <a:t>Direktionens opgave:</a:t>
            </a:r>
            <a:r>
              <a:rPr lang="da-DK" sz="2133" u="sng">
                <a:sym typeface="Gill Sans MT" panose="020B0502020104020203" pitchFamily="34" charset="0"/>
              </a:rPr>
              <a:t> </a:t>
            </a:r>
          </a:p>
          <a:p>
            <a:r>
              <a:rPr lang="da-DK" sz="1867">
                <a:sym typeface="Gill Sans MT" panose="020B0502020104020203" pitchFamily="34" charset="0"/>
              </a:rPr>
              <a:t>1. Daglig ledelse – herunder lede koncernens selskaber</a:t>
            </a:r>
          </a:p>
          <a:p>
            <a:r>
              <a:rPr lang="da-DK" sz="1867">
                <a:sym typeface="Gill Sans MT" panose="020B0502020104020203" pitchFamily="34" charset="0"/>
              </a:rPr>
              <a:t>2. Strategioplæg og forretningsudvikling</a:t>
            </a:r>
          </a:p>
          <a:p>
            <a:r>
              <a:rPr lang="da-DK" sz="1867">
                <a:sym typeface="Gill Sans MT" panose="020B0502020104020203" pitchFamily="34" charset="0"/>
              </a:rPr>
              <a:t>3. Sikre implementering og gennemførelse af strategi og forretningstiltag</a:t>
            </a:r>
          </a:p>
        </p:txBody>
      </p:sp>
      <p:sp>
        <p:nvSpPr>
          <p:cNvPr id="8" name="Tekstboks 17"/>
          <p:cNvSpPr txBox="1"/>
          <p:nvPr/>
        </p:nvSpPr>
        <p:spPr>
          <a:xfrm>
            <a:off x="4363295" y="2655315"/>
            <a:ext cx="3744416" cy="24002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sz="2133" b="1" u="sng">
                <a:sym typeface="Gill Sans MT" panose="020B0502020104020203" pitchFamily="34" charset="0"/>
              </a:rPr>
              <a:t>Bestyrelsens opgave: </a:t>
            </a:r>
          </a:p>
          <a:p>
            <a:r>
              <a:rPr lang="da-DK" sz="1867">
                <a:sym typeface="Gill Sans MT" panose="020B0502020104020203" pitchFamily="34" charset="0"/>
              </a:rPr>
              <a:t>1. Strategisk udvikling og målsætning</a:t>
            </a:r>
          </a:p>
          <a:p>
            <a:r>
              <a:rPr lang="da-DK" sz="1867">
                <a:sym typeface="Gill Sans MT" panose="020B0502020104020203" pitchFamily="34" charset="0"/>
              </a:rPr>
              <a:t>2. Budgetopfølgning og kontrol</a:t>
            </a:r>
          </a:p>
          <a:p>
            <a:r>
              <a:rPr lang="da-DK" sz="1867">
                <a:sym typeface="Gill Sans MT" panose="020B0502020104020203" pitchFamily="34" charset="0"/>
              </a:rPr>
              <a:t>3. Ansætte og afskedige direktionen</a:t>
            </a:r>
          </a:p>
          <a:p>
            <a:r>
              <a:rPr lang="da-DK" sz="1867">
                <a:sym typeface="Gill Sans MT" panose="020B0502020104020203" pitchFamily="34" charset="0"/>
              </a:rPr>
              <a:t>4. Sparring med daglig ledelse</a:t>
            </a:r>
          </a:p>
          <a:p>
            <a:pPr marL="380990" indent="-380990">
              <a:buFontTx/>
              <a:buChar char="-"/>
            </a:pPr>
            <a:endParaRPr lang="da-DK" sz="2133">
              <a:sym typeface="Gill Sans MT" panose="020B0502020104020203" pitchFamily="34" charset="0"/>
            </a:endParaRPr>
          </a:p>
        </p:txBody>
      </p:sp>
      <p:sp>
        <p:nvSpPr>
          <p:cNvPr id="14" name="Tekstfelt 13"/>
          <p:cNvSpPr txBox="1"/>
          <p:nvPr/>
        </p:nvSpPr>
        <p:spPr>
          <a:xfrm>
            <a:off x="7028178" y="5727399"/>
            <a:ext cx="3100269" cy="510778"/>
          </a:xfrm>
          <a:prstGeom prst="roundRect">
            <a:avLst/>
          </a:prstGeom>
          <a:solidFill>
            <a:schemeClr val="accent1"/>
          </a:solidFill>
          <a:ln>
            <a:solidFill>
              <a:srgbClr val="0C4B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2400"/>
              <a:t>Tarifnedsættelser</a:t>
            </a:r>
          </a:p>
        </p:txBody>
      </p:sp>
      <p:sp>
        <p:nvSpPr>
          <p:cNvPr id="15" name="Tekstfelt 14"/>
          <p:cNvSpPr txBox="1"/>
          <p:nvPr/>
        </p:nvSpPr>
        <p:spPr>
          <a:xfrm>
            <a:off x="7028179" y="5172808"/>
            <a:ext cx="3100269" cy="510778"/>
          </a:xfrm>
          <a:prstGeom prst="roundRect">
            <a:avLst/>
          </a:prstGeom>
          <a:solidFill>
            <a:schemeClr val="accent1"/>
          </a:solidFill>
          <a:ln>
            <a:solidFill>
              <a:srgbClr val="0C4B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2400"/>
              <a:t>Jubilæumspulje</a:t>
            </a:r>
          </a:p>
        </p:txBody>
      </p:sp>
      <p:sp>
        <p:nvSpPr>
          <p:cNvPr id="17" name="Freeform 6"/>
          <p:cNvSpPr>
            <a:spLocks/>
          </p:cNvSpPr>
          <p:nvPr/>
        </p:nvSpPr>
        <p:spPr bwMode="auto">
          <a:xfrm>
            <a:off x="1703109" y="1475528"/>
            <a:ext cx="499472" cy="501336"/>
          </a:xfrm>
          <a:custGeom>
            <a:avLst/>
            <a:gdLst/>
            <a:ahLst/>
            <a:cxnLst>
              <a:cxn ang="0">
                <a:pos x="133" y="0"/>
              </a:cxn>
              <a:cxn ang="0">
                <a:pos x="169" y="5"/>
              </a:cxn>
              <a:cxn ang="0">
                <a:pos x="201" y="18"/>
              </a:cxn>
              <a:cxn ang="0">
                <a:pos x="229" y="39"/>
              </a:cxn>
              <a:cxn ang="0">
                <a:pos x="250" y="67"/>
              </a:cxn>
              <a:cxn ang="0">
                <a:pos x="263" y="99"/>
              </a:cxn>
              <a:cxn ang="0">
                <a:pos x="268" y="135"/>
              </a:cxn>
              <a:cxn ang="0">
                <a:pos x="263" y="171"/>
              </a:cxn>
              <a:cxn ang="0">
                <a:pos x="250" y="202"/>
              </a:cxn>
              <a:cxn ang="0">
                <a:pos x="229" y="230"/>
              </a:cxn>
              <a:cxn ang="0">
                <a:pos x="201" y="251"/>
              </a:cxn>
              <a:cxn ang="0">
                <a:pos x="169" y="264"/>
              </a:cxn>
              <a:cxn ang="0">
                <a:pos x="133" y="269"/>
              </a:cxn>
              <a:cxn ang="0">
                <a:pos x="97" y="264"/>
              </a:cxn>
              <a:cxn ang="0">
                <a:pos x="66" y="251"/>
              </a:cxn>
              <a:cxn ang="0">
                <a:pos x="39" y="230"/>
              </a:cxn>
              <a:cxn ang="0">
                <a:pos x="18" y="202"/>
              </a:cxn>
              <a:cxn ang="0">
                <a:pos x="5" y="171"/>
              </a:cxn>
              <a:cxn ang="0">
                <a:pos x="0" y="135"/>
              </a:cxn>
              <a:cxn ang="0">
                <a:pos x="5" y="99"/>
              </a:cxn>
              <a:cxn ang="0">
                <a:pos x="18" y="67"/>
              </a:cxn>
              <a:cxn ang="0">
                <a:pos x="39" y="39"/>
              </a:cxn>
              <a:cxn ang="0">
                <a:pos x="66" y="18"/>
              </a:cxn>
              <a:cxn ang="0">
                <a:pos x="97" y="5"/>
              </a:cxn>
              <a:cxn ang="0">
                <a:pos x="133" y="0"/>
              </a:cxn>
            </a:cxnLst>
            <a:rect l="0" t="0" r="r" b="b"/>
            <a:pathLst>
              <a:path w="268" h="269">
                <a:moveTo>
                  <a:pt x="133" y="0"/>
                </a:moveTo>
                <a:lnTo>
                  <a:pt x="169" y="5"/>
                </a:lnTo>
                <a:lnTo>
                  <a:pt x="201" y="18"/>
                </a:lnTo>
                <a:lnTo>
                  <a:pt x="229" y="39"/>
                </a:lnTo>
                <a:lnTo>
                  <a:pt x="250" y="67"/>
                </a:lnTo>
                <a:lnTo>
                  <a:pt x="263" y="99"/>
                </a:lnTo>
                <a:lnTo>
                  <a:pt x="268" y="135"/>
                </a:lnTo>
                <a:lnTo>
                  <a:pt x="263" y="171"/>
                </a:lnTo>
                <a:lnTo>
                  <a:pt x="250" y="202"/>
                </a:lnTo>
                <a:lnTo>
                  <a:pt x="229" y="230"/>
                </a:lnTo>
                <a:lnTo>
                  <a:pt x="201" y="251"/>
                </a:lnTo>
                <a:lnTo>
                  <a:pt x="169" y="264"/>
                </a:lnTo>
                <a:lnTo>
                  <a:pt x="133" y="269"/>
                </a:lnTo>
                <a:lnTo>
                  <a:pt x="97" y="264"/>
                </a:lnTo>
                <a:lnTo>
                  <a:pt x="66" y="251"/>
                </a:lnTo>
                <a:lnTo>
                  <a:pt x="39" y="230"/>
                </a:lnTo>
                <a:lnTo>
                  <a:pt x="18" y="202"/>
                </a:lnTo>
                <a:lnTo>
                  <a:pt x="5" y="171"/>
                </a:lnTo>
                <a:lnTo>
                  <a:pt x="0" y="135"/>
                </a:lnTo>
                <a:lnTo>
                  <a:pt x="5" y="99"/>
                </a:lnTo>
                <a:lnTo>
                  <a:pt x="18" y="67"/>
                </a:lnTo>
                <a:lnTo>
                  <a:pt x="39" y="39"/>
                </a:lnTo>
                <a:lnTo>
                  <a:pt x="66" y="18"/>
                </a:lnTo>
                <a:lnTo>
                  <a:pt x="97" y="5"/>
                </a:lnTo>
                <a:lnTo>
                  <a:pt x="13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1" name="Freeform 7"/>
          <p:cNvSpPr>
            <a:spLocks/>
          </p:cNvSpPr>
          <p:nvPr/>
        </p:nvSpPr>
        <p:spPr bwMode="auto">
          <a:xfrm>
            <a:off x="1447782" y="2049549"/>
            <a:ext cx="1010127" cy="542337"/>
          </a:xfrm>
          <a:custGeom>
            <a:avLst/>
            <a:gdLst/>
            <a:ahLst/>
            <a:cxnLst>
              <a:cxn ang="0">
                <a:pos x="182" y="0"/>
              </a:cxn>
              <a:cxn ang="0">
                <a:pos x="210" y="11"/>
              </a:cxn>
              <a:cxn ang="0">
                <a:pos x="239" y="19"/>
              </a:cxn>
              <a:cxn ang="0">
                <a:pos x="270" y="21"/>
              </a:cxn>
              <a:cxn ang="0">
                <a:pos x="303" y="19"/>
              </a:cxn>
              <a:cxn ang="0">
                <a:pos x="332" y="11"/>
              </a:cxn>
              <a:cxn ang="0">
                <a:pos x="360" y="0"/>
              </a:cxn>
              <a:cxn ang="0">
                <a:pos x="400" y="23"/>
              </a:cxn>
              <a:cxn ang="0">
                <a:pos x="438" y="52"/>
              </a:cxn>
              <a:cxn ang="0">
                <a:pos x="470" y="89"/>
              </a:cxn>
              <a:cxn ang="0">
                <a:pos x="498" y="132"/>
              </a:cxn>
              <a:cxn ang="0">
                <a:pos x="519" y="180"/>
              </a:cxn>
              <a:cxn ang="0">
                <a:pos x="534" y="234"/>
              </a:cxn>
              <a:cxn ang="0">
                <a:pos x="542" y="291"/>
              </a:cxn>
              <a:cxn ang="0">
                <a:pos x="0" y="291"/>
              </a:cxn>
              <a:cxn ang="0">
                <a:pos x="8" y="234"/>
              </a:cxn>
              <a:cxn ang="0">
                <a:pos x="23" y="180"/>
              </a:cxn>
              <a:cxn ang="0">
                <a:pos x="44" y="132"/>
              </a:cxn>
              <a:cxn ang="0">
                <a:pos x="72" y="89"/>
              </a:cxn>
              <a:cxn ang="0">
                <a:pos x="104" y="52"/>
              </a:cxn>
              <a:cxn ang="0">
                <a:pos x="142" y="23"/>
              </a:cxn>
              <a:cxn ang="0">
                <a:pos x="182" y="0"/>
              </a:cxn>
            </a:cxnLst>
            <a:rect l="0" t="0" r="r" b="b"/>
            <a:pathLst>
              <a:path w="542" h="291">
                <a:moveTo>
                  <a:pt x="182" y="0"/>
                </a:moveTo>
                <a:lnTo>
                  <a:pt x="210" y="11"/>
                </a:lnTo>
                <a:lnTo>
                  <a:pt x="239" y="19"/>
                </a:lnTo>
                <a:lnTo>
                  <a:pt x="270" y="21"/>
                </a:lnTo>
                <a:lnTo>
                  <a:pt x="303" y="19"/>
                </a:lnTo>
                <a:lnTo>
                  <a:pt x="332" y="11"/>
                </a:lnTo>
                <a:lnTo>
                  <a:pt x="360" y="0"/>
                </a:lnTo>
                <a:lnTo>
                  <a:pt x="400" y="23"/>
                </a:lnTo>
                <a:lnTo>
                  <a:pt x="438" y="52"/>
                </a:lnTo>
                <a:lnTo>
                  <a:pt x="470" y="89"/>
                </a:lnTo>
                <a:lnTo>
                  <a:pt x="498" y="132"/>
                </a:lnTo>
                <a:lnTo>
                  <a:pt x="519" y="180"/>
                </a:lnTo>
                <a:lnTo>
                  <a:pt x="534" y="234"/>
                </a:lnTo>
                <a:lnTo>
                  <a:pt x="542" y="291"/>
                </a:lnTo>
                <a:lnTo>
                  <a:pt x="0" y="291"/>
                </a:lnTo>
                <a:lnTo>
                  <a:pt x="8" y="234"/>
                </a:lnTo>
                <a:lnTo>
                  <a:pt x="23" y="180"/>
                </a:lnTo>
                <a:lnTo>
                  <a:pt x="44" y="132"/>
                </a:lnTo>
                <a:lnTo>
                  <a:pt x="72" y="89"/>
                </a:lnTo>
                <a:lnTo>
                  <a:pt x="104" y="52"/>
                </a:lnTo>
                <a:lnTo>
                  <a:pt x="142" y="23"/>
                </a:lnTo>
                <a:lnTo>
                  <a:pt x="18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2" name="Freeform 32"/>
          <p:cNvSpPr>
            <a:spLocks/>
          </p:cNvSpPr>
          <p:nvPr/>
        </p:nvSpPr>
        <p:spPr bwMode="auto">
          <a:xfrm>
            <a:off x="9177840" y="2153069"/>
            <a:ext cx="199416" cy="199416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75" y="5"/>
              </a:cxn>
              <a:cxn ang="0">
                <a:pos x="91" y="16"/>
              </a:cxn>
              <a:cxn ang="0">
                <a:pos x="102" y="32"/>
              </a:cxn>
              <a:cxn ang="0">
                <a:pos x="107" y="53"/>
              </a:cxn>
              <a:cxn ang="0">
                <a:pos x="102" y="75"/>
              </a:cxn>
              <a:cxn ang="0">
                <a:pos x="91" y="91"/>
              </a:cxn>
              <a:cxn ang="0">
                <a:pos x="75" y="102"/>
              </a:cxn>
              <a:cxn ang="0">
                <a:pos x="53" y="107"/>
              </a:cxn>
              <a:cxn ang="0">
                <a:pos x="32" y="102"/>
              </a:cxn>
              <a:cxn ang="0">
                <a:pos x="16" y="91"/>
              </a:cxn>
              <a:cxn ang="0">
                <a:pos x="5" y="75"/>
              </a:cxn>
              <a:cxn ang="0">
                <a:pos x="0" y="53"/>
              </a:cxn>
              <a:cxn ang="0">
                <a:pos x="5" y="32"/>
              </a:cxn>
              <a:cxn ang="0">
                <a:pos x="16" y="16"/>
              </a:cxn>
              <a:cxn ang="0">
                <a:pos x="32" y="5"/>
              </a:cxn>
              <a:cxn ang="0">
                <a:pos x="53" y="0"/>
              </a:cxn>
            </a:cxnLst>
            <a:rect l="0" t="0" r="r" b="b"/>
            <a:pathLst>
              <a:path w="107" h="107">
                <a:moveTo>
                  <a:pt x="53" y="0"/>
                </a:moveTo>
                <a:lnTo>
                  <a:pt x="75" y="5"/>
                </a:lnTo>
                <a:lnTo>
                  <a:pt x="91" y="16"/>
                </a:lnTo>
                <a:lnTo>
                  <a:pt x="102" y="32"/>
                </a:lnTo>
                <a:lnTo>
                  <a:pt x="107" y="53"/>
                </a:lnTo>
                <a:lnTo>
                  <a:pt x="102" y="75"/>
                </a:lnTo>
                <a:lnTo>
                  <a:pt x="91" y="91"/>
                </a:lnTo>
                <a:lnTo>
                  <a:pt x="75" y="102"/>
                </a:lnTo>
                <a:lnTo>
                  <a:pt x="53" y="107"/>
                </a:lnTo>
                <a:lnTo>
                  <a:pt x="32" y="102"/>
                </a:lnTo>
                <a:lnTo>
                  <a:pt x="16" y="91"/>
                </a:lnTo>
                <a:lnTo>
                  <a:pt x="5" y="75"/>
                </a:lnTo>
                <a:lnTo>
                  <a:pt x="0" y="53"/>
                </a:lnTo>
                <a:lnTo>
                  <a:pt x="5" y="32"/>
                </a:lnTo>
                <a:lnTo>
                  <a:pt x="16" y="16"/>
                </a:lnTo>
                <a:lnTo>
                  <a:pt x="32" y="5"/>
                </a:lnTo>
                <a:lnTo>
                  <a:pt x="5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5" name="Freeform 33"/>
          <p:cNvSpPr>
            <a:spLocks/>
          </p:cNvSpPr>
          <p:nvPr/>
        </p:nvSpPr>
        <p:spPr bwMode="auto">
          <a:xfrm>
            <a:off x="9077201" y="2384169"/>
            <a:ext cx="303783" cy="214327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89" y="6"/>
              </a:cxn>
              <a:cxn ang="0">
                <a:pos x="107" y="8"/>
              </a:cxn>
              <a:cxn ang="0">
                <a:pos x="125" y="6"/>
              </a:cxn>
              <a:cxn ang="0">
                <a:pos x="143" y="0"/>
              </a:cxn>
              <a:cxn ang="0">
                <a:pos x="163" y="9"/>
              </a:cxn>
              <a:cxn ang="0">
                <a:pos x="151" y="29"/>
              </a:cxn>
              <a:cxn ang="0">
                <a:pos x="140" y="53"/>
              </a:cxn>
              <a:cxn ang="0">
                <a:pos x="132" y="83"/>
              </a:cxn>
              <a:cxn ang="0">
                <a:pos x="125" y="115"/>
              </a:cxn>
              <a:cxn ang="0">
                <a:pos x="0" y="115"/>
              </a:cxn>
              <a:cxn ang="0">
                <a:pos x="5" y="84"/>
              </a:cxn>
              <a:cxn ang="0">
                <a:pos x="15" y="55"/>
              </a:cxn>
              <a:cxn ang="0">
                <a:pos x="31" y="32"/>
              </a:cxn>
              <a:cxn ang="0">
                <a:pos x="49" y="13"/>
              </a:cxn>
              <a:cxn ang="0">
                <a:pos x="72" y="0"/>
              </a:cxn>
            </a:cxnLst>
            <a:rect l="0" t="0" r="r" b="b"/>
            <a:pathLst>
              <a:path w="163" h="115">
                <a:moveTo>
                  <a:pt x="72" y="0"/>
                </a:moveTo>
                <a:lnTo>
                  <a:pt x="89" y="6"/>
                </a:lnTo>
                <a:lnTo>
                  <a:pt x="107" y="8"/>
                </a:lnTo>
                <a:lnTo>
                  <a:pt x="125" y="6"/>
                </a:lnTo>
                <a:lnTo>
                  <a:pt x="143" y="0"/>
                </a:lnTo>
                <a:lnTo>
                  <a:pt x="163" y="9"/>
                </a:lnTo>
                <a:lnTo>
                  <a:pt x="151" y="29"/>
                </a:lnTo>
                <a:lnTo>
                  <a:pt x="140" y="53"/>
                </a:lnTo>
                <a:lnTo>
                  <a:pt x="132" y="83"/>
                </a:lnTo>
                <a:lnTo>
                  <a:pt x="125" y="115"/>
                </a:lnTo>
                <a:lnTo>
                  <a:pt x="0" y="115"/>
                </a:lnTo>
                <a:lnTo>
                  <a:pt x="5" y="84"/>
                </a:lnTo>
                <a:lnTo>
                  <a:pt x="15" y="55"/>
                </a:lnTo>
                <a:lnTo>
                  <a:pt x="31" y="32"/>
                </a:lnTo>
                <a:lnTo>
                  <a:pt x="49" y="13"/>
                </a:lnTo>
                <a:lnTo>
                  <a:pt x="7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6" name="Freeform 34"/>
          <p:cNvSpPr>
            <a:spLocks/>
          </p:cNvSpPr>
          <p:nvPr/>
        </p:nvSpPr>
        <p:spPr bwMode="auto">
          <a:xfrm>
            <a:off x="9492806" y="2056158"/>
            <a:ext cx="242281" cy="242281"/>
          </a:xfrm>
          <a:custGeom>
            <a:avLst/>
            <a:gdLst/>
            <a:ahLst/>
            <a:cxnLst>
              <a:cxn ang="0">
                <a:pos x="65" y="0"/>
              </a:cxn>
              <a:cxn ang="0">
                <a:pos x="86" y="3"/>
              </a:cxn>
              <a:cxn ang="0">
                <a:pos x="104" y="13"/>
              </a:cxn>
              <a:cxn ang="0">
                <a:pos x="117" y="26"/>
              </a:cxn>
              <a:cxn ang="0">
                <a:pos x="127" y="44"/>
              </a:cxn>
              <a:cxn ang="0">
                <a:pos x="130" y="65"/>
              </a:cxn>
              <a:cxn ang="0">
                <a:pos x="127" y="86"/>
              </a:cxn>
              <a:cxn ang="0">
                <a:pos x="117" y="104"/>
              </a:cxn>
              <a:cxn ang="0">
                <a:pos x="104" y="117"/>
              </a:cxn>
              <a:cxn ang="0">
                <a:pos x="86" y="127"/>
              </a:cxn>
              <a:cxn ang="0">
                <a:pos x="65" y="130"/>
              </a:cxn>
              <a:cxn ang="0">
                <a:pos x="44" y="127"/>
              </a:cxn>
              <a:cxn ang="0">
                <a:pos x="26" y="117"/>
              </a:cxn>
              <a:cxn ang="0">
                <a:pos x="13" y="104"/>
              </a:cxn>
              <a:cxn ang="0">
                <a:pos x="3" y="86"/>
              </a:cxn>
              <a:cxn ang="0">
                <a:pos x="0" y="65"/>
              </a:cxn>
              <a:cxn ang="0">
                <a:pos x="3" y="44"/>
              </a:cxn>
              <a:cxn ang="0">
                <a:pos x="13" y="26"/>
              </a:cxn>
              <a:cxn ang="0">
                <a:pos x="26" y="13"/>
              </a:cxn>
              <a:cxn ang="0">
                <a:pos x="44" y="3"/>
              </a:cxn>
              <a:cxn ang="0">
                <a:pos x="65" y="0"/>
              </a:cxn>
            </a:cxnLst>
            <a:rect l="0" t="0" r="r" b="b"/>
            <a:pathLst>
              <a:path w="130" h="130">
                <a:moveTo>
                  <a:pt x="65" y="0"/>
                </a:moveTo>
                <a:lnTo>
                  <a:pt x="86" y="3"/>
                </a:lnTo>
                <a:lnTo>
                  <a:pt x="104" y="13"/>
                </a:lnTo>
                <a:lnTo>
                  <a:pt x="117" y="26"/>
                </a:lnTo>
                <a:lnTo>
                  <a:pt x="127" y="44"/>
                </a:lnTo>
                <a:lnTo>
                  <a:pt x="130" y="65"/>
                </a:lnTo>
                <a:lnTo>
                  <a:pt x="127" y="86"/>
                </a:lnTo>
                <a:lnTo>
                  <a:pt x="117" y="104"/>
                </a:lnTo>
                <a:lnTo>
                  <a:pt x="104" y="117"/>
                </a:lnTo>
                <a:lnTo>
                  <a:pt x="86" y="127"/>
                </a:lnTo>
                <a:lnTo>
                  <a:pt x="65" y="130"/>
                </a:lnTo>
                <a:lnTo>
                  <a:pt x="44" y="127"/>
                </a:lnTo>
                <a:lnTo>
                  <a:pt x="26" y="117"/>
                </a:lnTo>
                <a:lnTo>
                  <a:pt x="13" y="104"/>
                </a:lnTo>
                <a:lnTo>
                  <a:pt x="3" y="86"/>
                </a:lnTo>
                <a:lnTo>
                  <a:pt x="0" y="65"/>
                </a:lnTo>
                <a:lnTo>
                  <a:pt x="3" y="44"/>
                </a:lnTo>
                <a:lnTo>
                  <a:pt x="13" y="26"/>
                </a:lnTo>
                <a:lnTo>
                  <a:pt x="26" y="13"/>
                </a:lnTo>
                <a:lnTo>
                  <a:pt x="44" y="3"/>
                </a:lnTo>
                <a:lnTo>
                  <a:pt x="65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7" name="Freeform 35"/>
          <p:cNvSpPr>
            <a:spLocks/>
          </p:cNvSpPr>
          <p:nvPr/>
        </p:nvSpPr>
        <p:spPr bwMode="auto">
          <a:xfrm>
            <a:off x="9367938" y="2333850"/>
            <a:ext cx="391377" cy="264645"/>
          </a:xfrm>
          <a:custGeom>
            <a:avLst/>
            <a:gdLst/>
            <a:ahLst/>
            <a:cxnLst>
              <a:cxn ang="0">
                <a:pos x="90" y="0"/>
              </a:cxn>
              <a:cxn ang="0">
                <a:pos x="111" y="9"/>
              </a:cxn>
              <a:cxn ang="0">
                <a:pos x="132" y="10"/>
              </a:cxn>
              <a:cxn ang="0">
                <a:pos x="155" y="9"/>
              </a:cxn>
              <a:cxn ang="0">
                <a:pos x="176" y="0"/>
              </a:cxn>
              <a:cxn ang="0">
                <a:pos x="192" y="10"/>
              </a:cxn>
              <a:cxn ang="0">
                <a:pos x="210" y="22"/>
              </a:cxn>
              <a:cxn ang="0">
                <a:pos x="197" y="46"/>
              </a:cxn>
              <a:cxn ang="0">
                <a:pos x="186" y="75"/>
              </a:cxn>
              <a:cxn ang="0">
                <a:pos x="176" y="106"/>
              </a:cxn>
              <a:cxn ang="0">
                <a:pos x="171" y="142"/>
              </a:cxn>
              <a:cxn ang="0">
                <a:pos x="0" y="142"/>
              </a:cxn>
              <a:cxn ang="0">
                <a:pos x="5" y="111"/>
              </a:cxn>
              <a:cxn ang="0">
                <a:pos x="15" y="82"/>
              </a:cxn>
              <a:cxn ang="0">
                <a:pos x="26" y="57"/>
              </a:cxn>
              <a:cxn ang="0">
                <a:pos x="44" y="33"/>
              </a:cxn>
              <a:cxn ang="0">
                <a:pos x="65" y="13"/>
              </a:cxn>
              <a:cxn ang="0">
                <a:pos x="90" y="0"/>
              </a:cxn>
            </a:cxnLst>
            <a:rect l="0" t="0" r="r" b="b"/>
            <a:pathLst>
              <a:path w="210" h="142">
                <a:moveTo>
                  <a:pt x="90" y="0"/>
                </a:moveTo>
                <a:lnTo>
                  <a:pt x="111" y="9"/>
                </a:lnTo>
                <a:lnTo>
                  <a:pt x="132" y="10"/>
                </a:lnTo>
                <a:lnTo>
                  <a:pt x="155" y="9"/>
                </a:lnTo>
                <a:lnTo>
                  <a:pt x="176" y="0"/>
                </a:lnTo>
                <a:lnTo>
                  <a:pt x="192" y="10"/>
                </a:lnTo>
                <a:lnTo>
                  <a:pt x="210" y="22"/>
                </a:lnTo>
                <a:lnTo>
                  <a:pt x="197" y="46"/>
                </a:lnTo>
                <a:lnTo>
                  <a:pt x="186" y="75"/>
                </a:lnTo>
                <a:lnTo>
                  <a:pt x="176" y="106"/>
                </a:lnTo>
                <a:lnTo>
                  <a:pt x="171" y="142"/>
                </a:lnTo>
                <a:lnTo>
                  <a:pt x="0" y="142"/>
                </a:lnTo>
                <a:lnTo>
                  <a:pt x="5" y="111"/>
                </a:lnTo>
                <a:lnTo>
                  <a:pt x="15" y="82"/>
                </a:lnTo>
                <a:lnTo>
                  <a:pt x="26" y="57"/>
                </a:lnTo>
                <a:lnTo>
                  <a:pt x="44" y="33"/>
                </a:lnTo>
                <a:lnTo>
                  <a:pt x="65" y="13"/>
                </a:lnTo>
                <a:lnTo>
                  <a:pt x="9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8" name="Freeform 36"/>
          <p:cNvSpPr>
            <a:spLocks/>
          </p:cNvSpPr>
          <p:nvPr/>
        </p:nvSpPr>
        <p:spPr bwMode="auto">
          <a:xfrm>
            <a:off x="10717257" y="2153069"/>
            <a:ext cx="201280" cy="199416"/>
          </a:xfrm>
          <a:custGeom>
            <a:avLst/>
            <a:gdLst/>
            <a:ahLst/>
            <a:cxnLst>
              <a:cxn ang="0">
                <a:pos x="54" y="0"/>
              </a:cxn>
              <a:cxn ang="0">
                <a:pos x="75" y="5"/>
              </a:cxn>
              <a:cxn ang="0">
                <a:pos x="91" y="16"/>
              </a:cxn>
              <a:cxn ang="0">
                <a:pos x="103" y="32"/>
              </a:cxn>
              <a:cxn ang="0">
                <a:pos x="108" y="53"/>
              </a:cxn>
              <a:cxn ang="0">
                <a:pos x="103" y="75"/>
              </a:cxn>
              <a:cxn ang="0">
                <a:pos x="91" y="91"/>
              </a:cxn>
              <a:cxn ang="0">
                <a:pos x="75" y="102"/>
              </a:cxn>
              <a:cxn ang="0">
                <a:pos x="54" y="107"/>
              </a:cxn>
              <a:cxn ang="0">
                <a:pos x="33" y="102"/>
              </a:cxn>
              <a:cxn ang="0">
                <a:pos x="16" y="91"/>
              </a:cxn>
              <a:cxn ang="0">
                <a:pos x="5" y="75"/>
              </a:cxn>
              <a:cxn ang="0">
                <a:pos x="0" y="53"/>
              </a:cxn>
              <a:cxn ang="0">
                <a:pos x="5" y="32"/>
              </a:cxn>
              <a:cxn ang="0">
                <a:pos x="16" y="16"/>
              </a:cxn>
              <a:cxn ang="0">
                <a:pos x="33" y="5"/>
              </a:cxn>
              <a:cxn ang="0">
                <a:pos x="54" y="0"/>
              </a:cxn>
            </a:cxnLst>
            <a:rect l="0" t="0" r="r" b="b"/>
            <a:pathLst>
              <a:path w="108" h="107">
                <a:moveTo>
                  <a:pt x="54" y="0"/>
                </a:moveTo>
                <a:lnTo>
                  <a:pt x="75" y="5"/>
                </a:lnTo>
                <a:lnTo>
                  <a:pt x="91" y="16"/>
                </a:lnTo>
                <a:lnTo>
                  <a:pt x="103" y="32"/>
                </a:lnTo>
                <a:lnTo>
                  <a:pt x="108" y="53"/>
                </a:lnTo>
                <a:lnTo>
                  <a:pt x="103" y="75"/>
                </a:lnTo>
                <a:lnTo>
                  <a:pt x="91" y="91"/>
                </a:lnTo>
                <a:lnTo>
                  <a:pt x="75" y="102"/>
                </a:lnTo>
                <a:lnTo>
                  <a:pt x="54" y="107"/>
                </a:lnTo>
                <a:lnTo>
                  <a:pt x="33" y="102"/>
                </a:lnTo>
                <a:lnTo>
                  <a:pt x="16" y="91"/>
                </a:lnTo>
                <a:lnTo>
                  <a:pt x="5" y="75"/>
                </a:lnTo>
                <a:lnTo>
                  <a:pt x="0" y="53"/>
                </a:lnTo>
                <a:lnTo>
                  <a:pt x="5" y="32"/>
                </a:lnTo>
                <a:lnTo>
                  <a:pt x="16" y="16"/>
                </a:lnTo>
                <a:lnTo>
                  <a:pt x="33" y="5"/>
                </a:lnTo>
                <a:lnTo>
                  <a:pt x="5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9" name="Freeform 37"/>
          <p:cNvSpPr>
            <a:spLocks/>
          </p:cNvSpPr>
          <p:nvPr/>
        </p:nvSpPr>
        <p:spPr bwMode="auto">
          <a:xfrm>
            <a:off x="10711667" y="2384169"/>
            <a:ext cx="305647" cy="214327"/>
          </a:xfrm>
          <a:custGeom>
            <a:avLst/>
            <a:gdLst/>
            <a:ahLst/>
            <a:cxnLst>
              <a:cxn ang="0">
                <a:pos x="23" y="0"/>
              </a:cxn>
              <a:cxn ang="0">
                <a:pos x="39" y="6"/>
              </a:cxn>
              <a:cxn ang="0">
                <a:pos x="57" y="8"/>
              </a:cxn>
              <a:cxn ang="0">
                <a:pos x="75" y="6"/>
              </a:cxn>
              <a:cxn ang="0">
                <a:pos x="93" y="0"/>
              </a:cxn>
              <a:cxn ang="0">
                <a:pos x="115" y="13"/>
              </a:cxn>
              <a:cxn ang="0">
                <a:pos x="133" y="32"/>
              </a:cxn>
              <a:cxn ang="0">
                <a:pos x="150" y="55"/>
              </a:cxn>
              <a:cxn ang="0">
                <a:pos x="159" y="84"/>
              </a:cxn>
              <a:cxn ang="0">
                <a:pos x="164" y="115"/>
              </a:cxn>
              <a:cxn ang="0">
                <a:pos x="37" y="115"/>
              </a:cxn>
              <a:cxn ang="0">
                <a:pos x="32" y="83"/>
              </a:cxn>
              <a:cxn ang="0">
                <a:pos x="23" y="57"/>
              </a:cxn>
              <a:cxn ang="0">
                <a:pos x="13" y="32"/>
              </a:cxn>
              <a:cxn ang="0">
                <a:pos x="0" y="13"/>
              </a:cxn>
              <a:cxn ang="0">
                <a:pos x="5" y="8"/>
              </a:cxn>
              <a:cxn ang="0">
                <a:pos x="11" y="4"/>
              </a:cxn>
              <a:cxn ang="0">
                <a:pos x="16" y="3"/>
              </a:cxn>
              <a:cxn ang="0">
                <a:pos x="23" y="0"/>
              </a:cxn>
            </a:cxnLst>
            <a:rect l="0" t="0" r="r" b="b"/>
            <a:pathLst>
              <a:path w="164" h="115">
                <a:moveTo>
                  <a:pt x="23" y="0"/>
                </a:moveTo>
                <a:lnTo>
                  <a:pt x="39" y="6"/>
                </a:lnTo>
                <a:lnTo>
                  <a:pt x="57" y="8"/>
                </a:lnTo>
                <a:lnTo>
                  <a:pt x="75" y="6"/>
                </a:lnTo>
                <a:lnTo>
                  <a:pt x="93" y="0"/>
                </a:lnTo>
                <a:lnTo>
                  <a:pt x="115" y="13"/>
                </a:lnTo>
                <a:lnTo>
                  <a:pt x="133" y="32"/>
                </a:lnTo>
                <a:lnTo>
                  <a:pt x="150" y="55"/>
                </a:lnTo>
                <a:lnTo>
                  <a:pt x="159" y="84"/>
                </a:lnTo>
                <a:lnTo>
                  <a:pt x="164" y="115"/>
                </a:lnTo>
                <a:lnTo>
                  <a:pt x="37" y="115"/>
                </a:lnTo>
                <a:lnTo>
                  <a:pt x="32" y="83"/>
                </a:lnTo>
                <a:lnTo>
                  <a:pt x="23" y="57"/>
                </a:lnTo>
                <a:lnTo>
                  <a:pt x="13" y="32"/>
                </a:lnTo>
                <a:lnTo>
                  <a:pt x="0" y="13"/>
                </a:lnTo>
                <a:lnTo>
                  <a:pt x="5" y="8"/>
                </a:lnTo>
                <a:lnTo>
                  <a:pt x="11" y="4"/>
                </a:lnTo>
                <a:lnTo>
                  <a:pt x="16" y="3"/>
                </a:lnTo>
                <a:lnTo>
                  <a:pt x="2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0" name="Freeform 38"/>
          <p:cNvSpPr>
            <a:spLocks/>
          </p:cNvSpPr>
          <p:nvPr/>
        </p:nvSpPr>
        <p:spPr bwMode="auto">
          <a:xfrm>
            <a:off x="10359428" y="2056158"/>
            <a:ext cx="242281" cy="242281"/>
          </a:xfrm>
          <a:custGeom>
            <a:avLst/>
            <a:gdLst/>
            <a:ahLst/>
            <a:cxnLst>
              <a:cxn ang="0">
                <a:pos x="65" y="0"/>
              </a:cxn>
              <a:cxn ang="0">
                <a:pos x="86" y="3"/>
              </a:cxn>
              <a:cxn ang="0">
                <a:pos x="104" y="13"/>
              </a:cxn>
              <a:cxn ang="0">
                <a:pos x="117" y="26"/>
              </a:cxn>
              <a:cxn ang="0">
                <a:pos x="127" y="44"/>
              </a:cxn>
              <a:cxn ang="0">
                <a:pos x="130" y="65"/>
              </a:cxn>
              <a:cxn ang="0">
                <a:pos x="127" y="86"/>
              </a:cxn>
              <a:cxn ang="0">
                <a:pos x="117" y="104"/>
              </a:cxn>
              <a:cxn ang="0">
                <a:pos x="104" y="117"/>
              </a:cxn>
              <a:cxn ang="0">
                <a:pos x="86" y="127"/>
              </a:cxn>
              <a:cxn ang="0">
                <a:pos x="65" y="130"/>
              </a:cxn>
              <a:cxn ang="0">
                <a:pos x="44" y="127"/>
              </a:cxn>
              <a:cxn ang="0">
                <a:pos x="26" y="117"/>
              </a:cxn>
              <a:cxn ang="0">
                <a:pos x="13" y="104"/>
              </a:cxn>
              <a:cxn ang="0">
                <a:pos x="3" y="86"/>
              </a:cxn>
              <a:cxn ang="0">
                <a:pos x="0" y="65"/>
              </a:cxn>
              <a:cxn ang="0">
                <a:pos x="3" y="44"/>
              </a:cxn>
              <a:cxn ang="0">
                <a:pos x="13" y="26"/>
              </a:cxn>
              <a:cxn ang="0">
                <a:pos x="26" y="13"/>
              </a:cxn>
              <a:cxn ang="0">
                <a:pos x="44" y="3"/>
              </a:cxn>
              <a:cxn ang="0">
                <a:pos x="65" y="0"/>
              </a:cxn>
            </a:cxnLst>
            <a:rect l="0" t="0" r="r" b="b"/>
            <a:pathLst>
              <a:path w="130" h="130">
                <a:moveTo>
                  <a:pt x="65" y="0"/>
                </a:moveTo>
                <a:lnTo>
                  <a:pt x="86" y="3"/>
                </a:lnTo>
                <a:lnTo>
                  <a:pt x="104" y="13"/>
                </a:lnTo>
                <a:lnTo>
                  <a:pt x="117" y="26"/>
                </a:lnTo>
                <a:lnTo>
                  <a:pt x="127" y="44"/>
                </a:lnTo>
                <a:lnTo>
                  <a:pt x="130" y="65"/>
                </a:lnTo>
                <a:lnTo>
                  <a:pt x="127" y="86"/>
                </a:lnTo>
                <a:lnTo>
                  <a:pt x="117" y="104"/>
                </a:lnTo>
                <a:lnTo>
                  <a:pt x="104" y="117"/>
                </a:lnTo>
                <a:lnTo>
                  <a:pt x="86" y="127"/>
                </a:lnTo>
                <a:lnTo>
                  <a:pt x="65" y="130"/>
                </a:lnTo>
                <a:lnTo>
                  <a:pt x="44" y="127"/>
                </a:lnTo>
                <a:lnTo>
                  <a:pt x="26" y="117"/>
                </a:lnTo>
                <a:lnTo>
                  <a:pt x="13" y="104"/>
                </a:lnTo>
                <a:lnTo>
                  <a:pt x="3" y="86"/>
                </a:lnTo>
                <a:lnTo>
                  <a:pt x="0" y="65"/>
                </a:lnTo>
                <a:lnTo>
                  <a:pt x="3" y="44"/>
                </a:lnTo>
                <a:lnTo>
                  <a:pt x="13" y="26"/>
                </a:lnTo>
                <a:lnTo>
                  <a:pt x="26" y="13"/>
                </a:lnTo>
                <a:lnTo>
                  <a:pt x="44" y="3"/>
                </a:lnTo>
                <a:lnTo>
                  <a:pt x="65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1" name="Freeform 39"/>
          <p:cNvSpPr>
            <a:spLocks/>
          </p:cNvSpPr>
          <p:nvPr/>
        </p:nvSpPr>
        <p:spPr bwMode="auto">
          <a:xfrm>
            <a:off x="10340792" y="2333850"/>
            <a:ext cx="385785" cy="264645"/>
          </a:xfrm>
          <a:custGeom>
            <a:avLst/>
            <a:gdLst/>
            <a:ahLst/>
            <a:cxnLst>
              <a:cxn ang="0">
                <a:pos x="33" y="0"/>
              </a:cxn>
              <a:cxn ang="0">
                <a:pos x="54" y="9"/>
              </a:cxn>
              <a:cxn ang="0">
                <a:pos x="75" y="10"/>
              </a:cxn>
              <a:cxn ang="0">
                <a:pos x="98" y="9"/>
              </a:cxn>
              <a:cxn ang="0">
                <a:pos x="119" y="0"/>
              </a:cxn>
              <a:cxn ang="0">
                <a:pos x="142" y="13"/>
              </a:cxn>
              <a:cxn ang="0">
                <a:pos x="163" y="33"/>
              </a:cxn>
              <a:cxn ang="0">
                <a:pos x="181" y="57"/>
              </a:cxn>
              <a:cxn ang="0">
                <a:pos x="194" y="82"/>
              </a:cxn>
              <a:cxn ang="0">
                <a:pos x="202" y="111"/>
              </a:cxn>
              <a:cxn ang="0">
                <a:pos x="207" y="142"/>
              </a:cxn>
              <a:cxn ang="0">
                <a:pos x="39" y="142"/>
              </a:cxn>
              <a:cxn ang="0">
                <a:pos x="35" y="105"/>
              </a:cxn>
              <a:cxn ang="0">
                <a:pos x="26" y="74"/>
              </a:cxn>
              <a:cxn ang="0">
                <a:pos x="15" y="44"/>
              </a:cxn>
              <a:cxn ang="0">
                <a:pos x="0" y="20"/>
              </a:cxn>
              <a:cxn ang="0">
                <a:pos x="17" y="9"/>
              </a:cxn>
              <a:cxn ang="0">
                <a:pos x="33" y="0"/>
              </a:cxn>
            </a:cxnLst>
            <a:rect l="0" t="0" r="r" b="b"/>
            <a:pathLst>
              <a:path w="207" h="142">
                <a:moveTo>
                  <a:pt x="33" y="0"/>
                </a:moveTo>
                <a:lnTo>
                  <a:pt x="54" y="9"/>
                </a:lnTo>
                <a:lnTo>
                  <a:pt x="75" y="10"/>
                </a:lnTo>
                <a:lnTo>
                  <a:pt x="98" y="9"/>
                </a:lnTo>
                <a:lnTo>
                  <a:pt x="119" y="0"/>
                </a:lnTo>
                <a:lnTo>
                  <a:pt x="142" y="13"/>
                </a:lnTo>
                <a:lnTo>
                  <a:pt x="163" y="33"/>
                </a:lnTo>
                <a:lnTo>
                  <a:pt x="181" y="57"/>
                </a:lnTo>
                <a:lnTo>
                  <a:pt x="194" y="82"/>
                </a:lnTo>
                <a:lnTo>
                  <a:pt x="202" y="111"/>
                </a:lnTo>
                <a:lnTo>
                  <a:pt x="207" y="142"/>
                </a:lnTo>
                <a:lnTo>
                  <a:pt x="39" y="142"/>
                </a:lnTo>
                <a:lnTo>
                  <a:pt x="35" y="105"/>
                </a:lnTo>
                <a:lnTo>
                  <a:pt x="26" y="74"/>
                </a:lnTo>
                <a:lnTo>
                  <a:pt x="15" y="44"/>
                </a:lnTo>
                <a:lnTo>
                  <a:pt x="0" y="20"/>
                </a:lnTo>
                <a:lnTo>
                  <a:pt x="17" y="9"/>
                </a:lnTo>
                <a:lnTo>
                  <a:pt x="3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2" name="Freeform 40"/>
          <p:cNvSpPr>
            <a:spLocks/>
          </p:cNvSpPr>
          <p:nvPr/>
        </p:nvSpPr>
        <p:spPr bwMode="auto">
          <a:xfrm>
            <a:off x="9899092" y="1927563"/>
            <a:ext cx="300056" cy="300056"/>
          </a:xfrm>
          <a:custGeom>
            <a:avLst/>
            <a:gdLst/>
            <a:ahLst/>
            <a:cxnLst>
              <a:cxn ang="0">
                <a:pos x="80" y="0"/>
              </a:cxn>
              <a:cxn ang="0">
                <a:pos x="106" y="5"/>
              </a:cxn>
              <a:cxn ang="0">
                <a:pos x="128" y="16"/>
              </a:cxn>
              <a:cxn ang="0">
                <a:pos x="145" y="33"/>
              </a:cxn>
              <a:cxn ang="0">
                <a:pos x="156" y="56"/>
              </a:cxn>
              <a:cxn ang="0">
                <a:pos x="161" y="82"/>
              </a:cxn>
              <a:cxn ang="0">
                <a:pos x="156" y="106"/>
              </a:cxn>
              <a:cxn ang="0">
                <a:pos x="145" y="129"/>
              </a:cxn>
              <a:cxn ang="0">
                <a:pos x="128" y="147"/>
              </a:cxn>
              <a:cxn ang="0">
                <a:pos x="106" y="157"/>
              </a:cxn>
              <a:cxn ang="0">
                <a:pos x="80" y="161"/>
              </a:cxn>
              <a:cxn ang="0">
                <a:pos x="55" y="157"/>
              </a:cxn>
              <a:cxn ang="0">
                <a:pos x="32" y="147"/>
              </a:cxn>
              <a:cxn ang="0">
                <a:pos x="15" y="129"/>
              </a:cxn>
              <a:cxn ang="0">
                <a:pos x="5" y="106"/>
              </a:cxn>
              <a:cxn ang="0">
                <a:pos x="0" y="82"/>
              </a:cxn>
              <a:cxn ang="0">
                <a:pos x="5" y="56"/>
              </a:cxn>
              <a:cxn ang="0">
                <a:pos x="15" y="33"/>
              </a:cxn>
              <a:cxn ang="0">
                <a:pos x="32" y="16"/>
              </a:cxn>
              <a:cxn ang="0">
                <a:pos x="55" y="5"/>
              </a:cxn>
              <a:cxn ang="0">
                <a:pos x="80" y="0"/>
              </a:cxn>
            </a:cxnLst>
            <a:rect l="0" t="0" r="r" b="b"/>
            <a:pathLst>
              <a:path w="161" h="161">
                <a:moveTo>
                  <a:pt x="80" y="0"/>
                </a:moveTo>
                <a:lnTo>
                  <a:pt x="106" y="5"/>
                </a:lnTo>
                <a:lnTo>
                  <a:pt x="128" y="16"/>
                </a:lnTo>
                <a:lnTo>
                  <a:pt x="145" y="33"/>
                </a:lnTo>
                <a:lnTo>
                  <a:pt x="156" y="56"/>
                </a:lnTo>
                <a:lnTo>
                  <a:pt x="161" y="82"/>
                </a:lnTo>
                <a:lnTo>
                  <a:pt x="156" y="106"/>
                </a:lnTo>
                <a:lnTo>
                  <a:pt x="145" y="129"/>
                </a:lnTo>
                <a:lnTo>
                  <a:pt x="128" y="147"/>
                </a:lnTo>
                <a:lnTo>
                  <a:pt x="106" y="157"/>
                </a:lnTo>
                <a:lnTo>
                  <a:pt x="80" y="161"/>
                </a:lnTo>
                <a:lnTo>
                  <a:pt x="55" y="157"/>
                </a:lnTo>
                <a:lnTo>
                  <a:pt x="32" y="147"/>
                </a:lnTo>
                <a:lnTo>
                  <a:pt x="15" y="129"/>
                </a:lnTo>
                <a:lnTo>
                  <a:pt x="5" y="106"/>
                </a:lnTo>
                <a:lnTo>
                  <a:pt x="0" y="82"/>
                </a:lnTo>
                <a:lnTo>
                  <a:pt x="5" y="56"/>
                </a:lnTo>
                <a:lnTo>
                  <a:pt x="15" y="33"/>
                </a:lnTo>
                <a:lnTo>
                  <a:pt x="32" y="16"/>
                </a:lnTo>
                <a:lnTo>
                  <a:pt x="55" y="5"/>
                </a:lnTo>
                <a:lnTo>
                  <a:pt x="8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3" name="Freeform 41"/>
          <p:cNvSpPr>
            <a:spLocks/>
          </p:cNvSpPr>
          <p:nvPr/>
        </p:nvSpPr>
        <p:spPr bwMode="auto">
          <a:xfrm>
            <a:off x="9744406" y="2274211"/>
            <a:ext cx="605703" cy="324284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135" y="10"/>
              </a:cxn>
              <a:cxn ang="0">
                <a:pos x="163" y="13"/>
              </a:cxn>
              <a:cxn ang="0">
                <a:pos x="190" y="10"/>
              </a:cxn>
              <a:cxn ang="0">
                <a:pos x="216" y="0"/>
              </a:cxn>
              <a:cxn ang="0">
                <a:pos x="241" y="13"/>
              </a:cxn>
              <a:cxn ang="0">
                <a:pos x="262" y="31"/>
              </a:cxn>
              <a:cxn ang="0">
                <a:pos x="281" y="52"/>
              </a:cxn>
              <a:cxn ang="0">
                <a:pos x="298" y="78"/>
              </a:cxn>
              <a:cxn ang="0">
                <a:pos x="311" y="107"/>
              </a:cxn>
              <a:cxn ang="0">
                <a:pos x="320" y="140"/>
              </a:cxn>
              <a:cxn ang="0">
                <a:pos x="325" y="174"/>
              </a:cxn>
              <a:cxn ang="0">
                <a:pos x="0" y="174"/>
              </a:cxn>
              <a:cxn ang="0">
                <a:pos x="5" y="140"/>
              </a:cxn>
              <a:cxn ang="0">
                <a:pos x="15" y="107"/>
              </a:cxn>
              <a:cxn ang="0">
                <a:pos x="28" y="78"/>
              </a:cxn>
              <a:cxn ang="0">
                <a:pos x="44" y="52"/>
              </a:cxn>
              <a:cxn ang="0">
                <a:pos x="63" y="31"/>
              </a:cxn>
              <a:cxn ang="0">
                <a:pos x="84" y="13"/>
              </a:cxn>
              <a:cxn ang="0">
                <a:pos x="109" y="0"/>
              </a:cxn>
            </a:cxnLst>
            <a:rect l="0" t="0" r="r" b="b"/>
            <a:pathLst>
              <a:path w="325" h="174">
                <a:moveTo>
                  <a:pt x="109" y="0"/>
                </a:moveTo>
                <a:lnTo>
                  <a:pt x="135" y="10"/>
                </a:lnTo>
                <a:lnTo>
                  <a:pt x="163" y="13"/>
                </a:lnTo>
                <a:lnTo>
                  <a:pt x="190" y="10"/>
                </a:lnTo>
                <a:lnTo>
                  <a:pt x="216" y="0"/>
                </a:lnTo>
                <a:lnTo>
                  <a:pt x="241" y="13"/>
                </a:lnTo>
                <a:lnTo>
                  <a:pt x="262" y="31"/>
                </a:lnTo>
                <a:lnTo>
                  <a:pt x="281" y="52"/>
                </a:lnTo>
                <a:lnTo>
                  <a:pt x="298" y="78"/>
                </a:lnTo>
                <a:lnTo>
                  <a:pt x="311" y="107"/>
                </a:lnTo>
                <a:lnTo>
                  <a:pt x="320" y="140"/>
                </a:lnTo>
                <a:lnTo>
                  <a:pt x="325" y="174"/>
                </a:lnTo>
                <a:lnTo>
                  <a:pt x="0" y="174"/>
                </a:lnTo>
                <a:lnTo>
                  <a:pt x="5" y="140"/>
                </a:lnTo>
                <a:lnTo>
                  <a:pt x="15" y="107"/>
                </a:lnTo>
                <a:lnTo>
                  <a:pt x="28" y="78"/>
                </a:lnTo>
                <a:lnTo>
                  <a:pt x="44" y="52"/>
                </a:lnTo>
                <a:lnTo>
                  <a:pt x="63" y="31"/>
                </a:lnTo>
                <a:lnTo>
                  <a:pt x="84" y="13"/>
                </a:lnTo>
                <a:lnTo>
                  <a:pt x="109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4" name="Freeform 42"/>
          <p:cNvSpPr>
            <a:spLocks/>
          </p:cNvSpPr>
          <p:nvPr/>
        </p:nvSpPr>
        <p:spPr bwMode="auto">
          <a:xfrm>
            <a:off x="5108132" y="2147538"/>
            <a:ext cx="1228179" cy="436105"/>
          </a:xfrm>
          <a:custGeom>
            <a:avLst/>
            <a:gdLst/>
            <a:ahLst/>
            <a:cxnLst>
              <a:cxn ang="0">
                <a:pos x="161" y="0"/>
              </a:cxn>
              <a:cxn ang="0">
                <a:pos x="496" y="0"/>
              </a:cxn>
              <a:cxn ang="0">
                <a:pos x="659" y="234"/>
              </a:cxn>
              <a:cxn ang="0">
                <a:pos x="0" y="234"/>
              </a:cxn>
              <a:cxn ang="0">
                <a:pos x="161" y="0"/>
              </a:cxn>
            </a:cxnLst>
            <a:rect l="0" t="0" r="r" b="b"/>
            <a:pathLst>
              <a:path w="659" h="234">
                <a:moveTo>
                  <a:pt x="161" y="0"/>
                </a:moveTo>
                <a:lnTo>
                  <a:pt x="496" y="0"/>
                </a:lnTo>
                <a:lnTo>
                  <a:pt x="659" y="234"/>
                </a:lnTo>
                <a:lnTo>
                  <a:pt x="0" y="234"/>
                </a:lnTo>
                <a:lnTo>
                  <a:pt x="161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5" name="Freeform 43"/>
          <p:cNvSpPr>
            <a:spLocks/>
          </p:cNvSpPr>
          <p:nvPr/>
        </p:nvSpPr>
        <p:spPr bwMode="auto">
          <a:xfrm>
            <a:off x="5572195" y="1433739"/>
            <a:ext cx="300055" cy="300056"/>
          </a:xfrm>
          <a:custGeom>
            <a:avLst/>
            <a:gdLst/>
            <a:ahLst/>
            <a:cxnLst>
              <a:cxn ang="0">
                <a:pos x="79" y="0"/>
              </a:cxn>
              <a:cxn ang="0">
                <a:pos x="105" y="5"/>
              </a:cxn>
              <a:cxn ang="0">
                <a:pos x="128" y="15"/>
              </a:cxn>
              <a:cxn ang="0">
                <a:pos x="145" y="32"/>
              </a:cxn>
              <a:cxn ang="0">
                <a:pos x="156" y="55"/>
              </a:cxn>
              <a:cxn ang="0">
                <a:pos x="161" y="80"/>
              </a:cxn>
              <a:cxn ang="0">
                <a:pos x="156" y="106"/>
              </a:cxn>
              <a:cxn ang="0">
                <a:pos x="145" y="129"/>
              </a:cxn>
              <a:cxn ang="0">
                <a:pos x="128" y="145"/>
              </a:cxn>
              <a:cxn ang="0">
                <a:pos x="105" y="156"/>
              </a:cxn>
              <a:cxn ang="0">
                <a:pos x="79" y="161"/>
              </a:cxn>
              <a:cxn ang="0">
                <a:pos x="55" y="156"/>
              </a:cxn>
              <a:cxn ang="0">
                <a:pos x="32" y="145"/>
              </a:cxn>
              <a:cxn ang="0">
                <a:pos x="14" y="129"/>
              </a:cxn>
              <a:cxn ang="0">
                <a:pos x="5" y="106"/>
              </a:cxn>
              <a:cxn ang="0">
                <a:pos x="0" y="80"/>
              </a:cxn>
              <a:cxn ang="0">
                <a:pos x="5" y="55"/>
              </a:cxn>
              <a:cxn ang="0">
                <a:pos x="14" y="32"/>
              </a:cxn>
              <a:cxn ang="0">
                <a:pos x="32" y="15"/>
              </a:cxn>
              <a:cxn ang="0">
                <a:pos x="55" y="5"/>
              </a:cxn>
              <a:cxn ang="0">
                <a:pos x="79" y="0"/>
              </a:cxn>
            </a:cxnLst>
            <a:rect l="0" t="0" r="r" b="b"/>
            <a:pathLst>
              <a:path w="161" h="161">
                <a:moveTo>
                  <a:pt x="79" y="0"/>
                </a:moveTo>
                <a:lnTo>
                  <a:pt x="105" y="5"/>
                </a:lnTo>
                <a:lnTo>
                  <a:pt x="128" y="15"/>
                </a:lnTo>
                <a:lnTo>
                  <a:pt x="145" y="32"/>
                </a:lnTo>
                <a:lnTo>
                  <a:pt x="156" y="55"/>
                </a:lnTo>
                <a:lnTo>
                  <a:pt x="161" y="80"/>
                </a:lnTo>
                <a:lnTo>
                  <a:pt x="156" y="106"/>
                </a:lnTo>
                <a:lnTo>
                  <a:pt x="145" y="129"/>
                </a:lnTo>
                <a:lnTo>
                  <a:pt x="128" y="145"/>
                </a:lnTo>
                <a:lnTo>
                  <a:pt x="105" y="156"/>
                </a:lnTo>
                <a:lnTo>
                  <a:pt x="79" y="161"/>
                </a:lnTo>
                <a:lnTo>
                  <a:pt x="55" y="156"/>
                </a:lnTo>
                <a:lnTo>
                  <a:pt x="32" y="145"/>
                </a:lnTo>
                <a:lnTo>
                  <a:pt x="14" y="129"/>
                </a:lnTo>
                <a:lnTo>
                  <a:pt x="5" y="106"/>
                </a:lnTo>
                <a:lnTo>
                  <a:pt x="0" y="80"/>
                </a:lnTo>
                <a:lnTo>
                  <a:pt x="5" y="55"/>
                </a:lnTo>
                <a:lnTo>
                  <a:pt x="14" y="32"/>
                </a:lnTo>
                <a:lnTo>
                  <a:pt x="32" y="15"/>
                </a:lnTo>
                <a:lnTo>
                  <a:pt x="55" y="5"/>
                </a:lnTo>
                <a:lnTo>
                  <a:pt x="79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6" name="Freeform 44"/>
          <p:cNvSpPr>
            <a:spLocks/>
          </p:cNvSpPr>
          <p:nvPr/>
        </p:nvSpPr>
        <p:spPr bwMode="auto">
          <a:xfrm>
            <a:off x="5417507" y="1776661"/>
            <a:ext cx="605703" cy="324284"/>
          </a:xfrm>
          <a:custGeom>
            <a:avLst/>
            <a:gdLst/>
            <a:ahLst/>
            <a:cxnLst>
              <a:cxn ang="0">
                <a:pos x="109" y="0"/>
              </a:cxn>
              <a:cxn ang="0">
                <a:pos x="135" y="10"/>
              </a:cxn>
              <a:cxn ang="0">
                <a:pos x="162" y="13"/>
              </a:cxn>
              <a:cxn ang="0">
                <a:pos x="190" y="10"/>
              </a:cxn>
              <a:cxn ang="0">
                <a:pos x="216" y="0"/>
              </a:cxn>
              <a:cxn ang="0">
                <a:pos x="244" y="16"/>
              </a:cxn>
              <a:cxn ang="0">
                <a:pos x="268" y="39"/>
              </a:cxn>
              <a:cxn ang="0">
                <a:pos x="291" y="67"/>
              </a:cxn>
              <a:cxn ang="0">
                <a:pos x="307" y="99"/>
              </a:cxn>
              <a:cxn ang="0">
                <a:pos x="319" y="135"/>
              </a:cxn>
              <a:cxn ang="0">
                <a:pos x="325" y="174"/>
              </a:cxn>
              <a:cxn ang="0">
                <a:pos x="0" y="174"/>
              </a:cxn>
              <a:cxn ang="0">
                <a:pos x="6" y="135"/>
              </a:cxn>
              <a:cxn ang="0">
                <a:pos x="18" y="99"/>
              </a:cxn>
              <a:cxn ang="0">
                <a:pos x="36" y="67"/>
              </a:cxn>
              <a:cxn ang="0">
                <a:pos x="57" y="39"/>
              </a:cxn>
              <a:cxn ang="0">
                <a:pos x="81" y="16"/>
              </a:cxn>
              <a:cxn ang="0">
                <a:pos x="109" y="0"/>
              </a:cxn>
            </a:cxnLst>
            <a:rect l="0" t="0" r="r" b="b"/>
            <a:pathLst>
              <a:path w="325" h="174">
                <a:moveTo>
                  <a:pt x="109" y="0"/>
                </a:moveTo>
                <a:lnTo>
                  <a:pt x="135" y="10"/>
                </a:lnTo>
                <a:lnTo>
                  <a:pt x="162" y="13"/>
                </a:lnTo>
                <a:lnTo>
                  <a:pt x="190" y="10"/>
                </a:lnTo>
                <a:lnTo>
                  <a:pt x="216" y="0"/>
                </a:lnTo>
                <a:lnTo>
                  <a:pt x="244" y="16"/>
                </a:lnTo>
                <a:lnTo>
                  <a:pt x="268" y="39"/>
                </a:lnTo>
                <a:lnTo>
                  <a:pt x="291" y="67"/>
                </a:lnTo>
                <a:lnTo>
                  <a:pt x="307" y="99"/>
                </a:lnTo>
                <a:lnTo>
                  <a:pt x="319" y="135"/>
                </a:lnTo>
                <a:lnTo>
                  <a:pt x="325" y="174"/>
                </a:lnTo>
                <a:lnTo>
                  <a:pt x="0" y="174"/>
                </a:lnTo>
                <a:lnTo>
                  <a:pt x="6" y="135"/>
                </a:lnTo>
                <a:lnTo>
                  <a:pt x="18" y="99"/>
                </a:lnTo>
                <a:lnTo>
                  <a:pt x="36" y="67"/>
                </a:lnTo>
                <a:lnTo>
                  <a:pt x="57" y="39"/>
                </a:lnTo>
                <a:lnTo>
                  <a:pt x="81" y="16"/>
                </a:lnTo>
                <a:lnTo>
                  <a:pt x="109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7" name="Freeform 45"/>
          <p:cNvSpPr>
            <a:spLocks/>
          </p:cNvSpPr>
          <p:nvPr/>
        </p:nvSpPr>
        <p:spPr bwMode="auto">
          <a:xfrm>
            <a:off x="5011220" y="1897801"/>
            <a:ext cx="262781" cy="283283"/>
          </a:xfrm>
          <a:custGeom>
            <a:avLst/>
            <a:gdLst/>
            <a:ahLst/>
            <a:cxnLst>
              <a:cxn ang="0">
                <a:pos x="71" y="0"/>
              </a:cxn>
              <a:cxn ang="0">
                <a:pos x="94" y="3"/>
              </a:cxn>
              <a:cxn ang="0">
                <a:pos x="114" y="15"/>
              </a:cxn>
              <a:cxn ang="0">
                <a:pos x="128" y="31"/>
              </a:cxn>
              <a:cxn ang="0">
                <a:pos x="138" y="52"/>
              </a:cxn>
              <a:cxn ang="0">
                <a:pos x="141" y="75"/>
              </a:cxn>
              <a:cxn ang="0">
                <a:pos x="138" y="99"/>
              </a:cxn>
              <a:cxn ang="0">
                <a:pos x="128" y="121"/>
              </a:cxn>
              <a:cxn ang="0">
                <a:pos x="114" y="137"/>
              </a:cxn>
              <a:cxn ang="0">
                <a:pos x="94" y="148"/>
              </a:cxn>
              <a:cxn ang="0">
                <a:pos x="71" y="152"/>
              </a:cxn>
              <a:cxn ang="0">
                <a:pos x="49" y="148"/>
              </a:cxn>
              <a:cxn ang="0">
                <a:pos x="29" y="137"/>
              </a:cxn>
              <a:cxn ang="0">
                <a:pos x="14" y="121"/>
              </a:cxn>
              <a:cxn ang="0">
                <a:pos x="3" y="99"/>
              </a:cxn>
              <a:cxn ang="0">
                <a:pos x="0" y="75"/>
              </a:cxn>
              <a:cxn ang="0">
                <a:pos x="3" y="52"/>
              </a:cxn>
              <a:cxn ang="0">
                <a:pos x="14" y="31"/>
              </a:cxn>
              <a:cxn ang="0">
                <a:pos x="29" y="15"/>
              </a:cxn>
              <a:cxn ang="0">
                <a:pos x="49" y="3"/>
              </a:cxn>
              <a:cxn ang="0">
                <a:pos x="71" y="0"/>
              </a:cxn>
            </a:cxnLst>
            <a:rect l="0" t="0" r="r" b="b"/>
            <a:pathLst>
              <a:path w="141" h="152">
                <a:moveTo>
                  <a:pt x="71" y="0"/>
                </a:moveTo>
                <a:lnTo>
                  <a:pt x="94" y="3"/>
                </a:lnTo>
                <a:lnTo>
                  <a:pt x="114" y="15"/>
                </a:lnTo>
                <a:lnTo>
                  <a:pt x="128" y="31"/>
                </a:lnTo>
                <a:lnTo>
                  <a:pt x="138" y="52"/>
                </a:lnTo>
                <a:lnTo>
                  <a:pt x="141" y="75"/>
                </a:lnTo>
                <a:lnTo>
                  <a:pt x="138" y="99"/>
                </a:lnTo>
                <a:lnTo>
                  <a:pt x="128" y="121"/>
                </a:lnTo>
                <a:lnTo>
                  <a:pt x="114" y="137"/>
                </a:lnTo>
                <a:lnTo>
                  <a:pt x="94" y="148"/>
                </a:lnTo>
                <a:lnTo>
                  <a:pt x="71" y="152"/>
                </a:lnTo>
                <a:lnTo>
                  <a:pt x="49" y="148"/>
                </a:lnTo>
                <a:lnTo>
                  <a:pt x="29" y="137"/>
                </a:lnTo>
                <a:lnTo>
                  <a:pt x="14" y="121"/>
                </a:lnTo>
                <a:lnTo>
                  <a:pt x="3" y="99"/>
                </a:lnTo>
                <a:lnTo>
                  <a:pt x="0" y="75"/>
                </a:lnTo>
                <a:lnTo>
                  <a:pt x="3" y="52"/>
                </a:lnTo>
                <a:lnTo>
                  <a:pt x="14" y="31"/>
                </a:lnTo>
                <a:lnTo>
                  <a:pt x="29" y="15"/>
                </a:lnTo>
                <a:lnTo>
                  <a:pt x="49" y="3"/>
                </a:lnTo>
                <a:lnTo>
                  <a:pt x="71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8" name="Freeform 46"/>
          <p:cNvSpPr>
            <a:spLocks/>
          </p:cNvSpPr>
          <p:nvPr/>
        </p:nvSpPr>
        <p:spPr bwMode="auto">
          <a:xfrm>
            <a:off x="4877033" y="2225813"/>
            <a:ext cx="395104" cy="357831"/>
          </a:xfrm>
          <a:custGeom>
            <a:avLst/>
            <a:gdLst/>
            <a:ahLst/>
            <a:cxnLst>
              <a:cxn ang="0">
                <a:pos x="96" y="0"/>
              </a:cxn>
              <a:cxn ang="0">
                <a:pos x="117" y="11"/>
              </a:cxn>
              <a:cxn ang="0">
                <a:pos x="143" y="15"/>
              </a:cxn>
              <a:cxn ang="0">
                <a:pos x="168" y="11"/>
              </a:cxn>
              <a:cxn ang="0">
                <a:pos x="189" y="0"/>
              </a:cxn>
              <a:cxn ang="0">
                <a:pos x="197" y="5"/>
              </a:cxn>
              <a:cxn ang="0">
                <a:pos x="205" y="11"/>
              </a:cxn>
              <a:cxn ang="0">
                <a:pos x="212" y="16"/>
              </a:cxn>
              <a:cxn ang="0">
                <a:pos x="90" y="192"/>
              </a:cxn>
              <a:cxn ang="0">
                <a:pos x="0" y="192"/>
              </a:cxn>
              <a:cxn ang="0">
                <a:pos x="5" y="148"/>
              </a:cxn>
              <a:cxn ang="0">
                <a:pos x="16" y="109"/>
              </a:cxn>
              <a:cxn ang="0">
                <a:pos x="31" y="73"/>
              </a:cxn>
              <a:cxn ang="0">
                <a:pos x="49" y="42"/>
              </a:cxn>
              <a:cxn ang="0">
                <a:pos x="72" y="18"/>
              </a:cxn>
              <a:cxn ang="0">
                <a:pos x="96" y="0"/>
              </a:cxn>
            </a:cxnLst>
            <a:rect l="0" t="0" r="r" b="b"/>
            <a:pathLst>
              <a:path w="212" h="192">
                <a:moveTo>
                  <a:pt x="96" y="0"/>
                </a:moveTo>
                <a:lnTo>
                  <a:pt x="117" y="11"/>
                </a:lnTo>
                <a:lnTo>
                  <a:pt x="143" y="15"/>
                </a:lnTo>
                <a:lnTo>
                  <a:pt x="168" y="11"/>
                </a:lnTo>
                <a:lnTo>
                  <a:pt x="189" y="0"/>
                </a:lnTo>
                <a:lnTo>
                  <a:pt x="197" y="5"/>
                </a:lnTo>
                <a:lnTo>
                  <a:pt x="205" y="11"/>
                </a:lnTo>
                <a:lnTo>
                  <a:pt x="212" y="16"/>
                </a:lnTo>
                <a:lnTo>
                  <a:pt x="90" y="192"/>
                </a:lnTo>
                <a:lnTo>
                  <a:pt x="0" y="192"/>
                </a:lnTo>
                <a:lnTo>
                  <a:pt x="5" y="148"/>
                </a:lnTo>
                <a:lnTo>
                  <a:pt x="16" y="109"/>
                </a:lnTo>
                <a:lnTo>
                  <a:pt x="31" y="73"/>
                </a:lnTo>
                <a:lnTo>
                  <a:pt x="49" y="42"/>
                </a:lnTo>
                <a:lnTo>
                  <a:pt x="72" y="18"/>
                </a:lnTo>
                <a:lnTo>
                  <a:pt x="9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9" name="Freeform 47"/>
          <p:cNvSpPr>
            <a:spLocks/>
          </p:cNvSpPr>
          <p:nvPr/>
        </p:nvSpPr>
        <p:spPr bwMode="auto">
          <a:xfrm>
            <a:off x="6174170" y="1897801"/>
            <a:ext cx="264645" cy="283283"/>
          </a:xfrm>
          <a:custGeom>
            <a:avLst/>
            <a:gdLst/>
            <a:ahLst/>
            <a:cxnLst>
              <a:cxn ang="0">
                <a:pos x="70" y="0"/>
              </a:cxn>
              <a:cxn ang="0">
                <a:pos x="93" y="3"/>
              </a:cxn>
              <a:cxn ang="0">
                <a:pos x="113" y="15"/>
              </a:cxn>
              <a:cxn ang="0">
                <a:pos x="127" y="31"/>
              </a:cxn>
              <a:cxn ang="0">
                <a:pos x="139" y="52"/>
              </a:cxn>
              <a:cxn ang="0">
                <a:pos x="142" y="75"/>
              </a:cxn>
              <a:cxn ang="0">
                <a:pos x="139" y="99"/>
              </a:cxn>
              <a:cxn ang="0">
                <a:pos x="127" y="121"/>
              </a:cxn>
              <a:cxn ang="0">
                <a:pos x="113" y="137"/>
              </a:cxn>
              <a:cxn ang="0">
                <a:pos x="93" y="148"/>
              </a:cxn>
              <a:cxn ang="0">
                <a:pos x="70" y="152"/>
              </a:cxn>
              <a:cxn ang="0">
                <a:pos x="48" y="148"/>
              </a:cxn>
              <a:cxn ang="0">
                <a:pos x="28" y="137"/>
              </a:cxn>
              <a:cxn ang="0">
                <a:pos x="13" y="121"/>
              </a:cxn>
              <a:cxn ang="0">
                <a:pos x="4" y="99"/>
              </a:cxn>
              <a:cxn ang="0">
                <a:pos x="0" y="75"/>
              </a:cxn>
              <a:cxn ang="0">
                <a:pos x="4" y="52"/>
              </a:cxn>
              <a:cxn ang="0">
                <a:pos x="13" y="31"/>
              </a:cxn>
              <a:cxn ang="0">
                <a:pos x="28" y="15"/>
              </a:cxn>
              <a:cxn ang="0">
                <a:pos x="48" y="3"/>
              </a:cxn>
              <a:cxn ang="0">
                <a:pos x="70" y="0"/>
              </a:cxn>
            </a:cxnLst>
            <a:rect l="0" t="0" r="r" b="b"/>
            <a:pathLst>
              <a:path w="142" h="152">
                <a:moveTo>
                  <a:pt x="70" y="0"/>
                </a:moveTo>
                <a:lnTo>
                  <a:pt x="93" y="3"/>
                </a:lnTo>
                <a:lnTo>
                  <a:pt x="113" y="15"/>
                </a:lnTo>
                <a:lnTo>
                  <a:pt x="127" y="31"/>
                </a:lnTo>
                <a:lnTo>
                  <a:pt x="139" y="52"/>
                </a:lnTo>
                <a:lnTo>
                  <a:pt x="142" y="75"/>
                </a:lnTo>
                <a:lnTo>
                  <a:pt x="139" y="99"/>
                </a:lnTo>
                <a:lnTo>
                  <a:pt x="127" y="121"/>
                </a:lnTo>
                <a:lnTo>
                  <a:pt x="113" y="137"/>
                </a:lnTo>
                <a:lnTo>
                  <a:pt x="93" y="148"/>
                </a:lnTo>
                <a:lnTo>
                  <a:pt x="70" y="152"/>
                </a:lnTo>
                <a:lnTo>
                  <a:pt x="48" y="148"/>
                </a:lnTo>
                <a:lnTo>
                  <a:pt x="28" y="137"/>
                </a:lnTo>
                <a:lnTo>
                  <a:pt x="13" y="121"/>
                </a:lnTo>
                <a:lnTo>
                  <a:pt x="4" y="99"/>
                </a:lnTo>
                <a:lnTo>
                  <a:pt x="0" y="75"/>
                </a:lnTo>
                <a:lnTo>
                  <a:pt x="4" y="52"/>
                </a:lnTo>
                <a:lnTo>
                  <a:pt x="13" y="31"/>
                </a:lnTo>
                <a:lnTo>
                  <a:pt x="28" y="15"/>
                </a:lnTo>
                <a:lnTo>
                  <a:pt x="48" y="3"/>
                </a:lnTo>
                <a:lnTo>
                  <a:pt x="7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40" name="Freeform 48"/>
          <p:cNvSpPr>
            <a:spLocks/>
          </p:cNvSpPr>
          <p:nvPr/>
        </p:nvSpPr>
        <p:spPr bwMode="auto">
          <a:xfrm>
            <a:off x="6168579" y="2225813"/>
            <a:ext cx="404423" cy="357831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49" y="11"/>
              </a:cxn>
              <a:cxn ang="0">
                <a:pos x="73" y="15"/>
              </a:cxn>
              <a:cxn ang="0">
                <a:pos x="98" y="11"/>
              </a:cxn>
              <a:cxn ang="0">
                <a:pos x="121" y="0"/>
              </a:cxn>
              <a:cxn ang="0">
                <a:pos x="145" y="18"/>
              </a:cxn>
              <a:cxn ang="0">
                <a:pos x="168" y="42"/>
              </a:cxn>
              <a:cxn ang="0">
                <a:pos x="186" y="73"/>
              </a:cxn>
              <a:cxn ang="0">
                <a:pos x="200" y="109"/>
              </a:cxn>
              <a:cxn ang="0">
                <a:pos x="212" y="148"/>
              </a:cxn>
              <a:cxn ang="0">
                <a:pos x="217" y="192"/>
              </a:cxn>
              <a:cxn ang="0">
                <a:pos x="121" y="192"/>
              </a:cxn>
              <a:cxn ang="0">
                <a:pos x="0" y="20"/>
              </a:cxn>
              <a:cxn ang="0">
                <a:pos x="26" y="0"/>
              </a:cxn>
            </a:cxnLst>
            <a:rect l="0" t="0" r="r" b="b"/>
            <a:pathLst>
              <a:path w="217" h="192">
                <a:moveTo>
                  <a:pt x="26" y="0"/>
                </a:moveTo>
                <a:lnTo>
                  <a:pt x="49" y="11"/>
                </a:lnTo>
                <a:lnTo>
                  <a:pt x="73" y="15"/>
                </a:lnTo>
                <a:lnTo>
                  <a:pt x="98" y="11"/>
                </a:lnTo>
                <a:lnTo>
                  <a:pt x="121" y="0"/>
                </a:lnTo>
                <a:lnTo>
                  <a:pt x="145" y="18"/>
                </a:lnTo>
                <a:lnTo>
                  <a:pt x="168" y="42"/>
                </a:lnTo>
                <a:lnTo>
                  <a:pt x="186" y="73"/>
                </a:lnTo>
                <a:lnTo>
                  <a:pt x="200" y="109"/>
                </a:lnTo>
                <a:lnTo>
                  <a:pt x="212" y="148"/>
                </a:lnTo>
                <a:lnTo>
                  <a:pt x="217" y="192"/>
                </a:lnTo>
                <a:lnTo>
                  <a:pt x="121" y="192"/>
                </a:lnTo>
                <a:lnTo>
                  <a:pt x="0" y="20"/>
                </a:lnTo>
                <a:lnTo>
                  <a:pt x="2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41" name="Tekstboks 17"/>
          <p:cNvSpPr txBox="1"/>
          <p:nvPr/>
        </p:nvSpPr>
        <p:spPr>
          <a:xfrm>
            <a:off x="8294007" y="2655315"/>
            <a:ext cx="3744416" cy="24002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sz="2133" b="1" u="sng">
                <a:sym typeface="Gill Sans MT" panose="020B0502020104020203" pitchFamily="34" charset="0"/>
              </a:rPr>
              <a:t>Repræsentantskabets opgave: </a:t>
            </a:r>
          </a:p>
          <a:p>
            <a:r>
              <a:rPr lang="da-DK" sz="1867">
                <a:sym typeface="Gill Sans MT" panose="020B0502020104020203" pitchFamily="34" charset="0"/>
              </a:rPr>
              <a:t>1. Ambassadør for Jysk Energi/NOE</a:t>
            </a:r>
          </a:p>
          <a:p>
            <a:r>
              <a:rPr lang="da-DK" sz="1867">
                <a:sym typeface="Gill Sans MT" panose="020B0502020104020203" pitchFamily="34" charset="0"/>
              </a:rPr>
              <a:t>2. Vælge </a:t>
            </a:r>
            <a:r>
              <a:rPr lang="da-DK" sz="1867" err="1">
                <a:sym typeface="Gill Sans MT" panose="020B0502020104020203" pitchFamily="34" charset="0"/>
              </a:rPr>
              <a:t>Amba</a:t>
            </a:r>
            <a:r>
              <a:rPr lang="da-DK" sz="1867">
                <a:sym typeface="Gill Sans MT" panose="020B0502020104020203" pitchFamily="34" charset="0"/>
              </a:rPr>
              <a:t>-bestyrelse</a:t>
            </a:r>
          </a:p>
          <a:p>
            <a:r>
              <a:rPr lang="da-DK" sz="1867">
                <a:sym typeface="Gill Sans MT" panose="020B0502020104020203" pitchFamily="34" charset="0"/>
              </a:rPr>
              <a:t>3. Sparring med bestyrelsen</a:t>
            </a:r>
          </a:p>
          <a:p>
            <a:r>
              <a:rPr lang="da-DK" sz="1867">
                <a:sym typeface="Gill Sans MT" panose="020B0502020104020203" pitchFamily="34" charset="0"/>
              </a:rPr>
              <a:t>4. Godkende årsregnskab</a:t>
            </a:r>
          </a:p>
          <a:p>
            <a:r>
              <a:rPr lang="da-DK" sz="1867">
                <a:sym typeface="Gill Sans MT" panose="020B0502020104020203" pitchFamily="34" charset="0"/>
              </a:rPr>
              <a:t>5. Vælge revisor</a:t>
            </a:r>
          </a:p>
          <a:p>
            <a:pPr marL="380990" indent="-380990">
              <a:buFontTx/>
              <a:buChar char="-"/>
            </a:pPr>
            <a:endParaRPr lang="da-DK" sz="2133">
              <a:sym typeface="Gill Sans MT" panose="020B0502020104020203" pitchFamily="34" charset="0"/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1931247" y="5372173"/>
            <a:ext cx="4237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/>
              <a:t>Det er bestyrelsens og repræsentantskabets opgave at resultatdisponere overskuddet </a:t>
            </a:r>
          </a:p>
        </p:txBody>
      </p:sp>
      <p:cxnSp>
        <p:nvCxnSpPr>
          <p:cNvPr id="9" name="Lige pilforbindelse 8"/>
          <p:cNvCxnSpPr>
            <a:cxnSpLocks/>
            <a:stCxn id="3" idx="3"/>
          </p:cNvCxnSpPr>
          <p:nvPr/>
        </p:nvCxnSpPr>
        <p:spPr>
          <a:xfrm flipV="1">
            <a:off x="6168579" y="5445224"/>
            <a:ext cx="859600" cy="5271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Lige pilforbindelse 10"/>
          <p:cNvCxnSpPr>
            <a:stCxn id="3" idx="3"/>
            <a:endCxn id="14" idx="1"/>
          </p:cNvCxnSpPr>
          <p:nvPr/>
        </p:nvCxnSpPr>
        <p:spPr>
          <a:xfrm>
            <a:off x="6168579" y="5972338"/>
            <a:ext cx="859599" cy="104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Tekstfelt 41"/>
          <p:cNvSpPr txBox="1"/>
          <p:nvPr/>
        </p:nvSpPr>
        <p:spPr>
          <a:xfrm>
            <a:off x="9801803" y="5722012"/>
            <a:ext cx="2112235" cy="510778"/>
          </a:xfrm>
          <a:prstGeom prst="roundRect">
            <a:avLst/>
          </a:prstGeom>
          <a:solidFill>
            <a:schemeClr val="accent1"/>
          </a:solidFill>
          <a:ln>
            <a:solidFill>
              <a:srgbClr val="0C4B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2400"/>
              <a:t>25 mio. kr.</a:t>
            </a:r>
          </a:p>
        </p:txBody>
      </p:sp>
      <p:sp>
        <p:nvSpPr>
          <p:cNvPr id="44" name="Tekstfelt 43"/>
          <p:cNvSpPr txBox="1"/>
          <p:nvPr/>
        </p:nvSpPr>
        <p:spPr>
          <a:xfrm>
            <a:off x="9840416" y="5178195"/>
            <a:ext cx="2112235" cy="510778"/>
          </a:xfrm>
          <a:prstGeom prst="roundRect">
            <a:avLst/>
          </a:prstGeom>
          <a:solidFill>
            <a:schemeClr val="accent1"/>
          </a:solidFill>
          <a:ln>
            <a:solidFill>
              <a:srgbClr val="0C4B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2400"/>
              <a:t>3 mio. kr.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49649F9-7D0A-130D-855E-284634CA46AE}"/>
              </a:ext>
            </a:extLst>
          </p:cNvPr>
          <p:cNvSpPr txBox="1"/>
          <p:nvPr/>
        </p:nvSpPr>
        <p:spPr>
          <a:xfrm>
            <a:off x="7046142" y="6269564"/>
            <a:ext cx="3100269" cy="51077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C4B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2400"/>
              <a:t>Sponsorpulje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C54A3D8-5E7A-00E6-C882-4A9687CC38C8}"/>
              </a:ext>
            </a:extLst>
          </p:cNvPr>
          <p:cNvSpPr txBox="1"/>
          <p:nvPr/>
        </p:nvSpPr>
        <p:spPr>
          <a:xfrm>
            <a:off x="9819767" y="6264177"/>
            <a:ext cx="2112235" cy="51077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C4B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2400"/>
              <a:t>1,2 mio. kr.</a:t>
            </a:r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20AAD2FE-C4FA-FE3F-A708-87CBF8F23D1E}"/>
              </a:ext>
            </a:extLst>
          </p:cNvPr>
          <p:cNvCxnSpPr>
            <a:cxnSpLocks/>
            <a:stCxn id="3" idx="3"/>
            <a:endCxn id="5" idx="1"/>
          </p:cNvCxnSpPr>
          <p:nvPr/>
        </p:nvCxnSpPr>
        <p:spPr>
          <a:xfrm>
            <a:off x="6168579" y="5972338"/>
            <a:ext cx="877563" cy="5526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168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C6633ECB-634E-0FEA-3859-5110156A3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4157" y="1107097"/>
            <a:ext cx="9713843" cy="483041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endParaRPr lang="da-DK" sz="2500"/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Valg af ordstyrer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Bestyrelsens- og direktionens beretning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Fremlæggelse af budget for 2023 for Jysk Energi (NOE) </a:t>
            </a:r>
            <a:r>
              <a:rPr lang="da-DK" sz="2500" err="1">
                <a:solidFill>
                  <a:schemeClr val="bg2"/>
                </a:solidFill>
              </a:rPr>
              <a:t>A.m.b.a</a:t>
            </a:r>
            <a:r>
              <a:rPr lang="da-DK" sz="2500">
                <a:solidFill>
                  <a:schemeClr val="bg2"/>
                </a:solidFill>
              </a:rPr>
              <a:t>                    samt status på 2022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/>
              <a:t>Valg til repræsentantskabet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Kommende møder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Eventuelt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DDC150-6A1D-D78B-F247-03CE8B2DE9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Agenda	</a:t>
            </a:r>
          </a:p>
        </p:txBody>
      </p:sp>
    </p:spTree>
    <p:extLst>
      <p:ext uri="{BB962C8B-B14F-4D97-AF65-F5344CB8AC3E}">
        <p14:creationId xmlns:p14="http://schemas.microsoft.com/office/powerpoint/2010/main" val="32378192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C6633ECB-634E-0FEA-3859-5110156A3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4157" y="1480930"/>
            <a:ext cx="8930308" cy="4830418"/>
          </a:xfrm>
        </p:spPr>
        <p:txBody>
          <a:bodyPr/>
          <a:lstStyle/>
          <a:p>
            <a:endParaRPr lang="da-DK"/>
          </a:p>
          <a:p>
            <a:endParaRPr lang="da-DK"/>
          </a:p>
          <a:p>
            <a:r>
              <a:rPr lang="da-DK" sz="2500"/>
              <a:t>Mandag d. 14. november kl. 19.00</a:t>
            </a:r>
          </a:p>
          <a:p>
            <a:pPr marL="0" indent="0">
              <a:buNone/>
            </a:pPr>
            <a:r>
              <a:rPr lang="da-DK" sz="2500"/>
              <a:t>	Valgmøde i kreds 1 – Skivevej 120, Holstebro</a:t>
            </a:r>
          </a:p>
          <a:p>
            <a:endParaRPr lang="da-DK" sz="2500"/>
          </a:p>
          <a:p>
            <a:r>
              <a:rPr lang="da-DK" sz="2500"/>
              <a:t>Tirsdag d. 15. november kl. 19.00</a:t>
            </a:r>
          </a:p>
          <a:p>
            <a:pPr marL="0" indent="0">
              <a:buNone/>
            </a:pPr>
            <a:r>
              <a:rPr lang="da-DK" sz="2500"/>
              <a:t>	Valgmøde i kreds 3 – Lemvig Idræts- og kulturcenter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DDC150-6A1D-D78B-F247-03CE8B2DE9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Valg til repræsentantskab</a:t>
            </a:r>
          </a:p>
        </p:txBody>
      </p:sp>
    </p:spTree>
    <p:extLst>
      <p:ext uri="{BB962C8B-B14F-4D97-AF65-F5344CB8AC3E}">
        <p14:creationId xmlns:p14="http://schemas.microsoft.com/office/powerpoint/2010/main" val="8641299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77096-BA42-D070-2A31-348B7ACC07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Nyt kort med kredse og distrikter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3FAE6D6-17A3-9054-D68F-114BD78BF0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AEF978F-02DB-FC16-794D-3735E5014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8"/>
          <a:stretch/>
        </p:blipFill>
        <p:spPr>
          <a:xfrm>
            <a:off x="1822376" y="1212573"/>
            <a:ext cx="7781393" cy="554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858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06CC9-090C-383F-D21F-CA3181BA35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a-DK"/>
              <a:t>Annonce i ugeavisen tirs. + onsdag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FAD8EC2-64C4-6A6B-04B5-55EDF047BB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179F255-CD5F-880C-E65C-C8D4A88E9F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"/>
          <a:stretch/>
        </p:blipFill>
        <p:spPr>
          <a:xfrm>
            <a:off x="3421224" y="1212573"/>
            <a:ext cx="4404672" cy="557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35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FA87264-1CE9-2224-954C-FA38FFEC5D9B}"/>
              </a:ext>
            </a:extLst>
          </p:cNvPr>
          <p:cNvSpPr txBox="1">
            <a:spLocks/>
          </p:cNvSpPr>
          <p:nvPr/>
        </p:nvSpPr>
        <p:spPr>
          <a:xfrm>
            <a:off x="1258424" y="646951"/>
            <a:ext cx="7851913" cy="755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A588E"/>
                </a:solidFill>
                <a:latin typeface="Texta Alt Bold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da-DK" sz="3600">
                <a:latin typeface="Texta Alt Book" panose="02000000000000000000"/>
              </a:rPr>
              <a:t>Omsætning og ansatte 2015-2023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90B4CD4-3771-2C1B-1429-61D7C537AC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8981847"/>
              </p:ext>
            </p:extLst>
          </p:nvPr>
        </p:nvGraphicFramePr>
        <p:xfrm>
          <a:off x="471699" y="2494625"/>
          <a:ext cx="5440659" cy="3342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AF67064-F522-AE2F-AC5E-11774AD005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5154009"/>
              </p:ext>
            </p:extLst>
          </p:nvPr>
        </p:nvGraphicFramePr>
        <p:xfrm>
          <a:off x="6279643" y="2494625"/>
          <a:ext cx="5661388" cy="3558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605602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386A4-FF86-9A1C-2EEF-D5D5E81B63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På valg i kreds 1 - 2022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3EB1F7F-46DF-DF27-5EEC-AB7E366008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a-DK" sz="3300" b="1" u="sng"/>
              <a:t>Distrikt 1.1 vælger 8 </a:t>
            </a:r>
            <a:r>
              <a:rPr lang="da-DK" sz="3300" b="1" u="sng" err="1"/>
              <a:t>rep</a:t>
            </a:r>
            <a:r>
              <a:rPr lang="da-DK" sz="3300" b="1" u="sng"/>
              <a:t>. medl. + 1. </a:t>
            </a:r>
            <a:r>
              <a:rPr lang="da-DK" sz="3300" b="1" u="sng" err="1"/>
              <a:t>supp</a:t>
            </a:r>
            <a:r>
              <a:rPr lang="da-DK" sz="3300" b="1" u="sng"/>
              <a:t>. </a:t>
            </a:r>
            <a:r>
              <a:rPr lang="da-DK" sz="3300" b="1" u="sng">
                <a:solidFill>
                  <a:srgbClr val="FF0000"/>
                </a:solidFill>
              </a:rPr>
              <a:t>(- 1 medlem) </a:t>
            </a:r>
          </a:p>
          <a:p>
            <a:pPr marL="0" indent="0">
              <a:buNone/>
            </a:pPr>
            <a:endParaRPr lang="da-DK" b="1"/>
          </a:p>
          <a:p>
            <a:pPr marL="0" indent="0">
              <a:buNone/>
            </a:pPr>
            <a:r>
              <a:rPr lang="da-DK" b="1"/>
              <a:t>(tidligere 03 Skave </a:t>
            </a:r>
            <a:r>
              <a:rPr lang="da-DK" b="1" err="1"/>
              <a:t>omr</a:t>
            </a:r>
            <a:r>
              <a:rPr lang="da-DK" b="1"/>
              <a:t>. og 12 Handbjerg </a:t>
            </a:r>
            <a:r>
              <a:rPr lang="da-DK" b="1" err="1"/>
              <a:t>omr</a:t>
            </a:r>
            <a:r>
              <a:rPr lang="da-DK" b="1"/>
              <a:t>.)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/>
              <a:t>Jørgen Hedegaard</a:t>
            </a:r>
          </a:p>
          <a:p>
            <a:pPr marL="0" indent="0">
              <a:buNone/>
            </a:pPr>
            <a:r>
              <a:rPr lang="da-DK"/>
              <a:t>Johannes Kristensen</a:t>
            </a:r>
          </a:p>
          <a:p>
            <a:pPr marL="0" indent="0">
              <a:buNone/>
            </a:pPr>
            <a:r>
              <a:rPr lang="da-DK"/>
              <a:t>Helge P. Nielsen</a:t>
            </a:r>
          </a:p>
          <a:p>
            <a:pPr marL="0" indent="0">
              <a:buNone/>
            </a:pPr>
            <a:r>
              <a:rPr lang="da-DK"/>
              <a:t>Torben D. J. Andersen</a:t>
            </a:r>
          </a:p>
          <a:p>
            <a:pPr marL="0" indent="0">
              <a:buNone/>
            </a:pPr>
            <a:r>
              <a:rPr lang="da-DK"/>
              <a:t>Jens Erik </a:t>
            </a:r>
            <a:r>
              <a:rPr lang="da-DK" err="1"/>
              <a:t>Knarborg</a:t>
            </a:r>
            <a:endParaRPr lang="da-DK"/>
          </a:p>
          <a:p>
            <a:pPr marL="0" indent="0">
              <a:buNone/>
            </a:pPr>
            <a:r>
              <a:rPr lang="da-DK"/>
              <a:t>Torben Amstrup</a:t>
            </a:r>
          </a:p>
          <a:p>
            <a:pPr marL="0" indent="0">
              <a:buNone/>
            </a:pPr>
            <a:r>
              <a:rPr lang="da-DK"/>
              <a:t>Steen Krog</a:t>
            </a:r>
          </a:p>
          <a:p>
            <a:pPr marL="0" indent="0">
              <a:buNone/>
            </a:pPr>
            <a:r>
              <a:rPr lang="da-DK"/>
              <a:t>Svend Olesen</a:t>
            </a:r>
          </a:p>
          <a:p>
            <a:pPr marL="0" indent="0">
              <a:buNone/>
            </a:pPr>
            <a:r>
              <a:rPr lang="da-DK"/>
              <a:t>Ulrik Kristensen</a:t>
            </a:r>
          </a:p>
          <a:p>
            <a:pPr marL="0" indent="0">
              <a:buNone/>
            </a:pPr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51329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386A4-FF86-9A1C-2EEF-D5D5E81B63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På valg i kreds 1 - 2022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3EB1F7F-46DF-DF27-5EEC-AB7E366008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a-DK" sz="3300" b="1" u="sng"/>
              <a:t>Distrikt 1.2 – vælger 9 </a:t>
            </a:r>
            <a:r>
              <a:rPr lang="da-DK" sz="3300" b="1" u="sng" err="1"/>
              <a:t>rep</a:t>
            </a:r>
            <a:r>
              <a:rPr lang="da-DK" sz="3300" b="1" u="sng"/>
              <a:t>. medl.+ 1 </a:t>
            </a:r>
            <a:r>
              <a:rPr lang="da-DK" sz="3300" b="1" u="sng" err="1"/>
              <a:t>supp</a:t>
            </a:r>
            <a:r>
              <a:rPr lang="da-DK" sz="3300" b="1" u="sng"/>
              <a:t>. </a:t>
            </a:r>
            <a:r>
              <a:rPr lang="da-DK" sz="3300" b="1" u="sng">
                <a:solidFill>
                  <a:srgbClr val="FF0000"/>
                </a:solidFill>
              </a:rPr>
              <a:t>(+ 4 medlemmer)</a:t>
            </a:r>
          </a:p>
          <a:p>
            <a:pPr marL="0" indent="0">
              <a:buNone/>
            </a:pPr>
            <a:endParaRPr lang="da-DK" b="1"/>
          </a:p>
          <a:p>
            <a:pPr marL="0" indent="0">
              <a:buNone/>
            </a:pPr>
            <a:r>
              <a:rPr lang="da-DK" b="1"/>
              <a:t>(tidligere distrikt 01, Mejrup </a:t>
            </a:r>
            <a:r>
              <a:rPr lang="da-DK" b="1" err="1"/>
              <a:t>omr</a:t>
            </a:r>
            <a:r>
              <a:rPr lang="da-DK" b="1"/>
              <a:t>.) 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/>
              <a:t>Morten M. </a:t>
            </a:r>
            <a:r>
              <a:rPr lang="da-DK" err="1"/>
              <a:t>Westerblaae</a:t>
            </a:r>
            <a:r>
              <a:rPr lang="da-DK"/>
              <a:t> Jacobsen (b)</a:t>
            </a:r>
          </a:p>
          <a:p>
            <a:pPr marL="0" indent="0">
              <a:buNone/>
            </a:pPr>
            <a:r>
              <a:rPr lang="da-DK"/>
              <a:t>Michael Bjerre Drost</a:t>
            </a:r>
          </a:p>
          <a:p>
            <a:pPr marL="0" indent="0">
              <a:buNone/>
            </a:pPr>
            <a:r>
              <a:rPr lang="da-DK"/>
              <a:t>Per </a:t>
            </a:r>
            <a:r>
              <a:rPr lang="da-DK" err="1"/>
              <a:t>Lynggård</a:t>
            </a:r>
            <a:endParaRPr lang="da-DK"/>
          </a:p>
          <a:p>
            <a:pPr marL="0" indent="0">
              <a:buNone/>
            </a:pPr>
            <a:r>
              <a:rPr lang="da-DK"/>
              <a:t>Mogens Weise</a:t>
            </a:r>
          </a:p>
          <a:p>
            <a:pPr marL="0" indent="0">
              <a:buNone/>
            </a:pPr>
            <a:r>
              <a:rPr lang="da-DK"/>
              <a:t>Peter Frøjk</a:t>
            </a:r>
          </a:p>
          <a:p>
            <a:pPr marL="0" indent="0">
              <a:buNone/>
            </a:pPr>
            <a:r>
              <a:rPr lang="da-DK"/>
              <a:t>Ny</a:t>
            </a:r>
          </a:p>
          <a:p>
            <a:pPr marL="0" indent="0">
              <a:buNone/>
            </a:pPr>
            <a:r>
              <a:rPr lang="da-DK"/>
              <a:t>Ny</a:t>
            </a:r>
          </a:p>
          <a:p>
            <a:pPr marL="0" indent="0">
              <a:buNone/>
            </a:pPr>
            <a:r>
              <a:rPr lang="da-DK"/>
              <a:t>Ny</a:t>
            </a:r>
          </a:p>
          <a:p>
            <a:pPr marL="0" indent="0">
              <a:buNone/>
            </a:pPr>
            <a:r>
              <a:rPr lang="da-DK"/>
              <a:t>Ny</a:t>
            </a:r>
          </a:p>
          <a:p>
            <a:pPr marL="0" indent="0">
              <a:buNone/>
            </a:pPr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84809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386A4-FF86-9A1C-2EEF-D5D5E81B63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På valg i kreds 1 - 2022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3EB1F7F-46DF-DF27-5EEC-AB7E366008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a-DK" sz="3300" b="1" u="sng"/>
              <a:t>Distrikt 1.3 – vælger 9 </a:t>
            </a:r>
            <a:r>
              <a:rPr lang="da-DK" sz="3300" b="1" u="sng" err="1"/>
              <a:t>rep.medl</a:t>
            </a:r>
            <a:r>
              <a:rPr lang="da-DK" sz="3300" b="1" u="sng"/>
              <a:t>.+ 1 </a:t>
            </a:r>
            <a:r>
              <a:rPr lang="da-DK" sz="3300" b="1" u="sng" err="1"/>
              <a:t>supp</a:t>
            </a:r>
            <a:r>
              <a:rPr lang="da-DK" sz="3300" b="1" u="sng"/>
              <a:t>. </a:t>
            </a:r>
            <a:r>
              <a:rPr lang="da-DK" sz="3300" b="1" u="sng">
                <a:solidFill>
                  <a:srgbClr val="FF0000"/>
                </a:solidFill>
              </a:rPr>
              <a:t>(+ 3 medlemmer)</a:t>
            </a:r>
          </a:p>
          <a:p>
            <a:pPr marL="0" indent="0">
              <a:buNone/>
            </a:pPr>
            <a:endParaRPr lang="da-DK" b="1"/>
          </a:p>
          <a:p>
            <a:pPr marL="0" indent="0">
              <a:buNone/>
            </a:pPr>
            <a:r>
              <a:rPr lang="da-DK" b="1"/>
              <a:t>(tidligere distrikt 02, Tvis/Mejdal </a:t>
            </a:r>
            <a:r>
              <a:rPr lang="da-DK" b="1" err="1"/>
              <a:t>omr</a:t>
            </a:r>
            <a:r>
              <a:rPr lang="da-DK" b="1"/>
              <a:t>.) 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/>
              <a:t>René Johansen (b) </a:t>
            </a:r>
          </a:p>
          <a:p>
            <a:pPr marL="0" indent="0">
              <a:buNone/>
            </a:pPr>
            <a:r>
              <a:rPr lang="da-DK"/>
              <a:t>Charlotte Rosenkilde Sørensen</a:t>
            </a:r>
          </a:p>
          <a:p>
            <a:pPr marL="0" indent="0">
              <a:buNone/>
            </a:pPr>
            <a:r>
              <a:rPr lang="da-DK"/>
              <a:t>Helle Them</a:t>
            </a:r>
          </a:p>
          <a:p>
            <a:pPr marL="0" indent="0">
              <a:buNone/>
            </a:pPr>
            <a:r>
              <a:rPr lang="da-DK"/>
              <a:t>Ole Jørgensen</a:t>
            </a:r>
          </a:p>
          <a:p>
            <a:pPr marL="0" indent="0">
              <a:buNone/>
            </a:pPr>
            <a:r>
              <a:rPr lang="da-DK"/>
              <a:t>Boye Lindhardt Johansen</a:t>
            </a:r>
          </a:p>
          <a:p>
            <a:pPr marL="0" indent="0">
              <a:buNone/>
            </a:pPr>
            <a:r>
              <a:rPr lang="da-DK"/>
              <a:t>Ove Jensen</a:t>
            </a:r>
          </a:p>
          <a:p>
            <a:pPr marL="0" indent="0">
              <a:buNone/>
            </a:pPr>
            <a:r>
              <a:rPr lang="da-DK"/>
              <a:t>Ny</a:t>
            </a:r>
          </a:p>
          <a:p>
            <a:pPr marL="0" indent="0">
              <a:buNone/>
            </a:pPr>
            <a:r>
              <a:rPr lang="da-DK"/>
              <a:t>Ny</a:t>
            </a:r>
          </a:p>
          <a:p>
            <a:pPr marL="0" indent="0">
              <a:buNone/>
            </a:pPr>
            <a:r>
              <a:rPr lang="da-DK"/>
              <a:t>Ny</a:t>
            </a:r>
          </a:p>
          <a:p>
            <a:pPr marL="0" indent="0">
              <a:buNone/>
            </a:pPr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00052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386A4-FF86-9A1C-2EEF-D5D5E81B63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>
                <a:solidFill>
                  <a:srgbClr val="1B588F"/>
                </a:solidFill>
                <a:latin typeface="Texta Alt Bold"/>
              </a:rPr>
              <a:t>På valg i kreds 1 - 2022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3EB1F7F-46DF-DF27-5EEC-AB7E36600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da-DK" sz="3300" b="1" u="sng">
                <a:solidFill>
                  <a:srgbClr val="1B588F"/>
                </a:solidFill>
                <a:latin typeface="Texta Alt Book"/>
              </a:rPr>
              <a:t>Distrikt 1.4 – vælger 7 </a:t>
            </a:r>
            <a:r>
              <a:rPr lang="da-DK" sz="3300" b="1" u="sng" err="1">
                <a:solidFill>
                  <a:srgbClr val="1B588F"/>
                </a:solidFill>
                <a:latin typeface="Texta Alt Book"/>
              </a:rPr>
              <a:t>rep</a:t>
            </a:r>
            <a:r>
              <a:rPr lang="da-DK" sz="3300" b="1" u="sng" err="1">
                <a:latin typeface="Texta Alt Book"/>
              </a:rPr>
              <a:t>.medl</a:t>
            </a:r>
            <a:r>
              <a:rPr lang="da-DK" sz="3300" b="1" u="sng">
                <a:latin typeface="Texta Alt Book"/>
              </a:rPr>
              <a:t>.+ 1 </a:t>
            </a:r>
            <a:r>
              <a:rPr lang="da-DK" sz="3300" b="1" u="sng" err="1">
                <a:latin typeface="Texta Alt Book"/>
              </a:rPr>
              <a:t>supp</a:t>
            </a:r>
            <a:r>
              <a:rPr lang="da-DK" sz="3300" b="1" u="sng">
                <a:latin typeface="Texta Alt Book"/>
              </a:rPr>
              <a:t>. </a:t>
            </a:r>
            <a:r>
              <a:rPr lang="da-DK" sz="3300" b="1" u="sng">
                <a:solidFill>
                  <a:srgbClr val="FF0000"/>
                </a:solidFill>
                <a:latin typeface="Texta Alt Book"/>
              </a:rPr>
              <a:t>(- 1 medlem)</a:t>
            </a:r>
          </a:p>
          <a:p>
            <a:pPr marL="0" indent="0">
              <a:buNone/>
            </a:pPr>
            <a:endParaRPr lang="da-DK" b="1"/>
          </a:p>
          <a:p>
            <a:pPr marL="0" indent="0">
              <a:buNone/>
            </a:pPr>
            <a:r>
              <a:rPr lang="da-DK" b="1">
                <a:latin typeface="Texta Alt Book"/>
              </a:rPr>
              <a:t>(tidligere distrikt 18, </a:t>
            </a:r>
            <a:r>
              <a:rPr lang="da-DK" b="1" err="1">
                <a:latin typeface="Texta Alt Book"/>
              </a:rPr>
              <a:t>Idom</a:t>
            </a:r>
            <a:r>
              <a:rPr lang="da-DK" b="1">
                <a:latin typeface="Texta Alt Book"/>
              </a:rPr>
              <a:t>/Nr. Felding </a:t>
            </a:r>
            <a:r>
              <a:rPr lang="da-DK" b="1" err="1">
                <a:latin typeface="Texta Alt Book"/>
              </a:rPr>
              <a:t>omr</a:t>
            </a:r>
            <a:r>
              <a:rPr lang="da-DK" b="1">
                <a:latin typeface="Texta Alt Book"/>
              </a:rPr>
              <a:t>. 19 Vinding/Vind </a:t>
            </a:r>
            <a:r>
              <a:rPr lang="da-DK" b="1" err="1">
                <a:latin typeface="Texta Alt Book"/>
              </a:rPr>
              <a:t>omr</a:t>
            </a:r>
            <a:r>
              <a:rPr lang="da-DK" b="1">
                <a:latin typeface="Texta Alt Book"/>
              </a:rPr>
              <a:t>.) </a:t>
            </a:r>
            <a:endParaRPr lang="da-DK" b="1"/>
          </a:p>
          <a:p>
            <a:pPr marL="0" indent="0">
              <a:buNone/>
            </a:pPr>
            <a:r>
              <a:rPr lang="da-DK">
                <a:latin typeface="Texta Alt Book"/>
              </a:rPr>
              <a:t>Poul Byskov</a:t>
            </a:r>
            <a:endParaRPr lang="da-DK"/>
          </a:p>
          <a:p>
            <a:pPr marL="0" indent="0">
              <a:buNone/>
            </a:pPr>
            <a:r>
              <a:rPr lang="da-DK">
                <a:latin typeface="Texta Alt Book"/>
              </a:rPr>
              <a:t>Jørgen K. Møller</a:t>
            </a:r>
          </a:p>
          <a:p>
            <a:pPr marL="0" indent="0">
              <a:buNone/>
            </a:pPr>
            <a:r>
              <a:rPr lang="da-DK">
                <a:latin typeface="Texta Alt Book"/>
              </a:rPr>
              <a:t>Tyge Jørgensen</a:t>
            </a:r>
          </a:p>
          <a:p>
            <a:pPr marL="0" indent="0">
              <a:buNone/>
            </a:pPr>
            <a:r>
              <a:rPr lang="da-DK">
                <a:latin typeface="Texta Alt Book"/>
              </a:rPr>
              <a:t>Robert Poulsen</a:t>
            </a:r>
          </a:p>
          <a:p>
            <a:pPr marL="0" indent="0">
              <a:buNone/>
            </a:pPr>
            <a:r>
              <a:rPr lang="da-DK">
                <a:latin typeface="Texta Alt Book"/>
              </a:rPr>
              <a:t>Lars Gammelvind</a:t>
            </a:r>
          </a:p>
          <a:p>
            <a:pPr marL="0" indent="0">
              <a:buNone/>
            </a:pPr>
            <a:r>
              <a:rPr lang="da-DK">
                <a:latin typeface="Texta Alt Book"/>
              </a:rPr>
              <a:t>Steen Stjernholm</a:t>
            </a:r>
          </a:p>
          <a:p>
            <a:pPr marL="0" indent="0">
              <a:buNone/>
            </a:pPr>
            <a:r>
              <a:rPr lang="da-DK">
                <a:latin typeface="Texta Alt Book"/>
              </a:rPr>
              <a:t>Carsten Bjerrum</a:t>
            </a:r>
          </a:p>
          <a:p>
            <a:pPr marL="0" indent="0">
              <a:buNone/>
            </a:pPr>
            <a:r>
              <a:rPr lang="da-DK">
                <a:latin typeface="Texta Alt Book"/>
              </a:rPr>
              <a:t>Johnny Jensen</a:t>
            </a:r>
          </a:p>
          <a:p>
            <a:pPr marL="0" indent="0">
              <a:buNone/>
            </a:pPr>
            <a:endParaRPr lang="da-DK">
              <a:highlight>
                <a:srgbClr val="FFFF00"/>
              </a:highlight>
              <a:latin typeface="Texta Alt Book"/>
            </a:endParaRPr>
          </a:p>
          <a:p>
            <a:pPr marL="0" indent="0">
              <a:buNone/>
            </a:pPr>
            <a:endParaRPr lang="da-DK">
              <a:highlight>
                <a:srgbClr val="FFFF00"/>
              </a:highlight>
              <a:latin typeface="Texta Alt Book"/>
            </a:endParaRPr>
          </a:p>
          <a:p>
            <a:pPr marL="0" indent="0">
              <a:buNone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04122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386A4-FF86-9A1C-2EEF-D5D5E81B63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På valg i kreds 3 - 2022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3EB1F7F-46DF-DF27-5EEC-AB7E366008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a-DK" sz="9600" b="1" u="sng"/>
              <a:t>Distrikt 3.1 vælger 17 </a:t>
            </a:r>
            <a:r>
              <a:rPr lang="da-DK" sz="9600" b="1" u="sng" err="1"/>
              <a:t>rep</a:t>
            </a:r>
            <a:r>
              <a:rPr lang="da-DK" sz="9600" b="1" u="sng"/>
              <a:t>. medl. + 2. </a:t>
            </a:r>
            <a:r>
              <a:rPr lang="da-DK" sz="9600" b="1" u="sng" err="1"/>
              <a:t>supp</a:t>
            </a:r>
            <a:r>
              <a:rPr lang="da-DK" sz="9600" b="1" u="sng"/>
              <a:t>. </a:t>
            </a:r>
            <a:r>
              <a:rPr lang="da-DK" sz="9600" b="1" u="sng">
                <a:solidFill>
                  <a:srgbClr val="FF0000"/>
                </a:solidFill>
              </a:rPr>
              <a:t>(+ 1 medlem)</a:t>
            </a:r>
            <a:r>
              <a:rPr lang="da-DK" sz="9600" b="1" u="sng"/>
              <a:t> </a:t>
            </a:r>
            <a:r>
              <a:rPr lang="da-DK" sz="9600" b="1" u="sng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da-DK" b="1"/>
          </a:p>
          <a:p>
            <a:pPr marL="0" indent="0">
              <a:buNone/>
            </a:pPr>
            <a:r>
              <a:rPr lang="da-DK" sz="8000" b="1"/>
              <a:t>(tidligere distrikt 41 Lemvig by)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da-DK" sz="5600" b="0" i="0">
                <a:solidFill>
                  <a:srgbClr val="2E75B6"/>
                </a:solidFill>
                <a:effectLst/>
                <a:latin typeface="Texta Alt Book" panose="02000000000000000000" pitchFamily="50" charset="0"/>
              </a:rPr>
              <a:t>Linda Rønn Nielsen (b)</a:t>
            </a:r>
            <a:br>
              <a:rPr lang="da-DK" sz="5600">
                <a:solidFill>
                  <a:srgbClr val="2E75B6"/>
                </a:solidFill>
                <a:latin typeface="Texta Alt Book" panose="02000000000000000000" pitchFamily="50" charset="0"/>
              </a:rPr>
            </a:br>
            <a:r>
              <a:rPr lang="da-DK" sz="5600" b="0" i="0">
                <a:solidFill>
                  <a:srgbClr val="2E75B6"/>
                </a:solidFill>
                <a:effectLst/>
                <a:latin typeface="Texta Alt Book" panose="02000000000000000000" pitchFamily="50" charset="0"/>
              </a:rPr>
              <a:t>Karl Anders Kvist</a:t>
            </a:r>
            <a:br>
              <a:rPr lang="da-DK" sz="5600">
                <a:solidFill>
                  <a:srgbClr val="2E75B6"/>
                </a:solidFill>
                <a:latin typeface="Texta Alt Book" panose="02000000000000000000" pitchFamily="50" charset="0"/>
              </a:rPr>
            </a:br>
            <a:r>
              <a:rPr lang="da-DK" sz="5600" b="0" i="0">
                <a:solidFill>
                  <a:srgbClr val="2E75B6"/>
                </a:solidFill>
                <a:effectLst/>
                <a:latin typeface="Texta Alt Book" panose="02000000000000000000" pitchFamily="50" charset="0"/>
              </a:rPr>
              <a:t>Peder Kallerup</a:t>
            </a:r>
            <a:br>
              <a:rPr lang="da-DK" sz="5600">
                <a:solidFill>
                  <a:srgbClr val="2E75B6"/>
                </a:solidFill>
                <a:latin typeface="Texta Alt Book" panose="02000000000000000000" pitchFamily="50" charset="0"/>
              </a:rPr>
            </a:br>
            <a:r>
              <a:rPr lang="da-DK" sz="5600" b="0" i="0">
                <a:solidFill>
                  <a:srgbClr val="2E75B6"/>
                </a:solidFill>
                <a:effectLst/>
                <a:latin typeface="Texta Alt Book" panose="02000000000000000000" pitchFamily="50" charset="0"/>
              </a:rPr>
              <a:t>Bøje Mehlsen Pedersen</a:t>
            </a:r>
            <a:br>
              <a:rPr lang="da-DK" sz="5600">
                <a:solidFill>
                  <a:srgbClr val="2E75B6"/>
                </a:solidFill>
                <a:latin typeface="Texta Alt Book" panose="02000000000000000000" pitchFamily="50" charset="0"/>
              </a:rPr>
            </a:br>
            <a:r>
              <a:rPr lang="da-DK" sz="5600" b="0" i="0">
                <a:solidFill>
                  <a:srgbClr val="2E75B6"/>
                </a:solidFill>
                <a:effectLst/>
                <a:latin typeface="Texta Alt Book" panose="02000000000000000000" pitchFamily="50" charset="0"/>
              </a:rPr>
              <a:t>Erling Brask</a:t>
            </a:r>
            <a:br>
              <a:rPr lang="da-DK" sz="5600">
                <a:solidFill>
                  <a:srgbClr val="2E75B6"/>
                </a:solidFill>
                <a:latin typeface="Texta Alt Book" panose="02000000000000000000" pitchFamily="50" charset="0"/>
              </a:rPr>
            </a:br>
            <a:r>
              <a:rPr lang="da-DK" sz="5600" b="0" i="0">
                <a:solidFill>
                  <a:srgbClr val="2E75B6"/>
                </a:solidFill>
                <a:effectLst/>
                <a:latin typeface="Texta Alt Book" panose="02000000000000000000" pitchFamily="50" charset="0"/>
              </a:rPr>
              <a:t>Tage Rækby</a:t>
            </a:r>
            <a:br>
              <a:rPr lang="da-DK" sz="5600">
                <a:solidFill>
                  <a:srgbClr val="2E75B6"/>
                </a:solidFill>
                <a:latin typeface="Texta Alt Book" panose="02000000000000000000" pitchFamily="50" charset="0"/>
              </a:rPr>
            </a:br>
            <a:r>
              <a:rPr lang="da-DK" sz="5600" b="0" i="0">
                <a:solidFill>
                  <a:srgbClr val="2E75B6"/>
                </a:solidFill>
                <a:effectLst/>
                <a:latin typeface="Texta Alt Book" panose="02000000000000000000" pitchFamily="50" charset="0"/>
              </a:rPr>
              <a:t>Steen Møller</a:t>
            </a:r>
            <a:br>
              <a:rPr lang="da-DK" sz="5600">
                <a:solidFill>
                  <a:srgbClr val="2E75B6"/>
                </a:solidFill>
                <a:latin typeface="Texta Alt Book" panose="02000000000000000000" pitchFamily="50" charset="0"/>
              </a:rPr>
            </a:br>
            <a:r>
              <a:rPr lang="da-DK" sz="5600" b="0" i="0">
                <a:solidFill>
                  <a:srgbClr val="2E75B6"/>
                </a:solidFill>
                <a:effectLst/>
                <a:latin typeface="Texta Alt Book" panose="02000000000000000000" pitchFamily="50" charset="0"/>
              </a:rPr>
              <a:t>Peder Andreasen</a:t>
            </a:r>
            <a:br>
              <a:rPr lang="da-DK" sz="5600">
                <a:solidFill>
                  <a:srgbClr val="2E75B6"/>
                </a:solidFill>
                <a:latin typeface="Texta Alt Book" panose="02000000000000000000" pitchFamily="50" charset="0"/>
              </a:rPr>
            </a:br>
            <a:r>
              <a:rPr lang="da-DK" sz="5600" b="0" i="0">
                <a:solidFill>
                  <a:srgbClr val="2E75B6"/>
                </a:solidFill>
                <a:effectLst/>
                <a:latin typeface="Texta Alt Book" panose="02000000000000000000" pitchFamily="50" charset="0"/>
              </a:rPr>
              <a:t>Ole Jørgensen</a:t>
            </a:r>
            <a:br>
              <a:rPr lang="da-DK" sz="5600">
                <a:solidFill>
                  <a:srgbClr val="2E75B6"/>
                </a:solidFill>
                <a:latin typeface="Texta Alt Book" panose="02000000000000000000" pitchFamily="50" charset="0"/>
              </a:rPr>
            </a:br>
            <a:r>
              <a:rPr lang="da-DK" sz="5600" b="0" i="0">
                <a:solidFill>
                  <a:srgbClr val="2E75B6"/>
                </a:solidFill>
                <a:effectLst/>
                <a:latin typeface="Texta Alt Book" panose="02000000000000000000" pitchFamily="50" charset="0"/>
              </a:rPr>
              <a:t>Reinhardt Nygaard</a:t>
            </a:r>
            <a:br>
              <a:rPr lang="da-DK" sz="5600">
                <a:solidFill>
                  <a:srgbClr val="2E75B6"/>
                </a:solidFill>
                <a:latin typeface="Texta Alt Book" panose="02000000000000000000" pitchFamily="50" charset="0"/>
              </a:rPr>
            </a:br>
            <a:r>
              <a:rPr lang="da-DK" sz="5600" b="0" i="0">
                <a:solidFill>
                  <a:srgbClr val="2E75B6"/>
                </a:solidFill>
                <a:effectLst/>
                <a:latin typeface="Texta Alt Book" panose="02000000000000000000" pitchFamily="50" charset="0"/>
              </a:rPr>
              <a:t>Arne Bredvig Larsen</a:t>
            </a:r>
            <a:br>
              <a:rPr lang="da-DK" sz="5600">
                <a:solidFill>
                  <a:srgbClr val="2E75B6"/>
                </a:solidFill>
                <a:latin typeface="Texta Alt Book" panose="02000000000000000000" pitchFamily="50" charset="0"/>
              </a:rPr>
            </a:br>
            <a:r>
              <a:rPr lang="da-DK" sz="5600" b="0" i="0">
                <a:solidFill>
                  <a:srgbClr val="2E75B6"/>
                </a:solidFill>
                <a:effectLst/>
                <a:latin typeface="Texta Alt Book" panose="02000000000000000000" pitchFamily="50" charset="0"/>
              </a:rPr>
              <a:t>Henrik Nicolajsen</a:t>
            </a:r>
            <a:br>
              <a:rPr lang="da-DK" sz="5600">
                <a:solidFill>
                  <a:srgbClr val="2E75B6"/>
                </a:solidFill>
                <a:latin typeface="Texta Alt Book" panose="02000000000000000000" pitchFamily="50" charset="0"/>
              </a:rPr>
            </a:br>
            <a:r>
              <a:rPr lang="da-DK" sz="5600" b="0" i="0">
                <a:solidFill>
                  <a:srgbClr val="2E75B6"/>
                </a:solidFill>
                <a:effectLst/>
                <a:latin typeface="Texta Alt Book" panose="02000000000000000000" pitchFamily="50" charset="0"/>
              </a:rPr>
              <a:t>Jes Berthelsen</a:t>
            </a:r>
            <a:br>
              <a:rPr lang="da-DK" sz="5600">
                <a:solidFill>
                  <a:srgbClr val="2E75B6"/>
                </a:solidFill>
                <a:latin typeface="Texta Alt Book" panose="02000000000000000000" pitchFamily="50" charset="0"/>
              </a:rPr>
            </a:br>
            <a:r>
              <a:rPr lang="da-DK" sz="5600" b="0" i="0">
                <a:solidFill>
                  <a:srgbClr val="2E75B6"/>
                </a:solidFill>
                <a:effectLst/>
                <a:latin typeface="Texta Alt Book" panose="02000000000000000000" pitchFamily="50" charset="0"/>
              </a:rPr>
              <a:t>Karsten Vinther Iversen</a:t>
            </a:r>
            <a:br>
              <a:rPr lang="da-DK" sz="5600">
                <a:solidFill>
                  <a:srgbClr val="2E75B6"/>
                </a:solidFill>
                <a:latin typeface="Texta Alt Book" panose="02000000000000000000" pitchFamily="50" charset="0"/>
              </a:rPr>
            </a:br>
            <a:r>
              <a:rPr lang="da-DK" sz="5600" b="0" i="0">
                <a:solidFill>
                  <a:srgbClr val="2E75B6"/>
                </a:solidFill>
                <a:effectLst/>
                <a:latin typeface="Texta Alt Book" panose="02000000000000000000" pitchFamily="50" charset="0"/>
              </a:rPr>
              <a:t>Erling Lisby</a:t>
            </a:r>
            <a:br>
              <a:rPr lang="da-DK" sz="5600">
                <a:solidFill>
                  <a:srgbClr val="2E75B6"/>
                </a:solidFill>
                <a:latin typeface="Texta Alt Book" panose="02000000000000000000" pitchFamily="50" charset="0"/>
              </a:rPr>
            </a:br>
            <a:r>
              <a:rPr lang="da-DK" sz="5600" b="0" i="0">
                <a:solidFill>
                  <a:srgbClr val="2E75B6"/>
                </a:solidFill>
                <a:effectLst/>
                <a:latin typeface="Texta Alt Book" panose="02000000000000000000" pitchFamily="50" charset="0"/>
              </a:rPr>
              <a:t>Paul Paulsen</a:t>
            </a:r>
          </a:p>
          <a:p>
            <a:pPr marL="0" indent="0">
              <a:buNone/>
            </a:pPr>
            <a:r>
              <a:rPr lang="da-DK" sz="4800" b="0" i="0">
                <a:solidFill>
                  <a:srgbClr val="2E75B6"/>
                </a:solidFill>
                <a:effectLst/>
                <a:latin typeface="Texta Alt Book" panose="02000000000000000000" pitchFamily="50" charset="0"/>
              </a:rPr>
              <a:t>Ny</a:t>
            </a:r>
          </a:p>
          <a:p>
            <a:pPr marL="0" indent="0">
              <a:buNone/>
            </a:pPr>
            <a:endParaRPr lang="da-DK">
              <a:latin typeface="Texta Alt Book" panose="02000000000000000000" pitchFamily="50" charset="0"/>
            </a:endParaRP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59876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386A4-FF86-9A1C-2EEF-D5D5E81B63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På valg i kreds 3 - 2022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3EB1F7F-46DF-DF27-5EEC-AB7E366008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a-DK" sz="3200" b="1" u="sng">
                <a:solidFill>
                  <a:srgbClr val="517494"/>
                </a:solidFill>
              </a:rPr>
              <a:t>Distrikt 3.2 vælger 10 </a:t>
            </a:r>
            <a:r>
              <a:rPr lang="da-DK" sz="3200" b="1" u="sng" err="1">
                <a:solidFill>
                  <a:srgbClr val="517494"/>
                </a:solidFill>
              </a:rPr>
              <a:t>rep</a:t>
            </a:r>
            <a:r>
              <a:rPr lang="da-DK" sz="3200" b="1" u="sng">
                <a:solidFill>
                  <a:srgbClr val="517494"/>
                </a:solidFill>
              </a:rPr>
              <a:t>. medl. + 1. </a:t>
            </a:r>
            <a:r>
              <a:rPr lang="da-DK" sz="3200" b="1" u="sng" err="1">
                <a:solidFill>
                  <a:srgbClr val="517494"/>
                </a:solidFill>
              </a:rPr>
              <a:t>supp</a:t>
            </a:r>
            <a:r>
              <a:rPr lang="da-DK" sz="3200" b="1" u="sng">
                <a:solidFill>
                  <a:srgbClr val="517494"/>
                </a:solidFill>
              </a:rPr>
              <a:t>. </a:t>
            </a:r>
            <a:r>
              <a:rPr lang="da-DK" sz="3200" b="1" u="sng">
                <a:solidFill>
                  <a:srgbClr val="FF0000"/>
                </a:solidFill>
              </a:rPr>
              <a:t>(- 2 medlemmer) </a:t>
            </a:r>
          </a:p>
          <a:p>
            <a:pPr marL="0" indent="0">
              <a:buNone/>
            </a:pPr>
            <a:endParaRPr lang="da-DK" b="1">
              <a:solidFill>
                <a:srgbClr val="517494"/>
              </a:solidFill>
            </a:endParaRPr>
          </a:p>
          <a:p>
            <a:pPr marL="0" indent="0">
              <a:buNone/>
            </a:pPr>
            <a:r>
              <a:rPr lang="da-DK" b="1">
                <a:solidFill>
                  <a:srgbClr val="517494"/>
                </a:solidFill>
              </a:rPr>
              <a:t>(tidligere distrikt 05 Nr. Nissum/Gudum </a:t>
            </a:r>
            <a:r>
              <a:rPr lang="da-DK" b="1" err="1">
                <a:solidFill>
                  <a:srgbClr val="517494"/>
                </a:solidFill>
              </a:rPr>
              <a:t>omr</a:t>
            </a:r>
            <a:r>
              <a:rPr lang="da-DK" b="1">
                <a:solidFill>
                  <a:srgbClr val="517494"/>
                </a:solidFill>
              </a:rPr>
              <a:t>. og distrikt 07 Humlum </a:t>
            </a:r>
            <a:r>
              <a:rPr lang="da-DK" b="1" err="1">
                <a:solidFill>
                  <a:srgbClr val="517494"/>
                </a:solidFill>
              </a:rPr>
              <a:t>omr</a:t>
            </a:r>
            <a:r>
              <a:rPr lang="da-DK" b="1">
                <a:solidFill>
                  <a:srgbClr val="517494"/>
                </a:solidFill>
              </a:rPr>
              <a:t>.)</a:t>
            </a:r>
          </a:p>
          <a:p>
            <a:pPr marL="0" indent="0" algn="l">
              <a:buNone/>
            </a:pPr>
            <a: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  <a:t>Claus Buelund (b)</a:t>
            </a:r>
            <a:b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</a:br>
            <a: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  <a:t>Bo Sønderriis</a:t>
            </a:r>
            <a:b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</a:br>
            <a: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  <a:t>Jens Jørn Porup</a:t>
            </a:r>
            <a:b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</a:br>
            <a: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  <a:t>Troels Skovmose</a:t>
            </a:r>
            <a:b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</a:br>
            <a: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  <a:t>Karen Touborg</a:t>
            </a:r>
            <a:b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</a:br>
            <a: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  <a:t>Søren Pedersen</a:t>
            </a:r>
            <a:b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</a:br>
            <a: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  <a:t>Troels Primdahl</a:t>
            </a:r>
            <a:b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</a:br>
            <a: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  <a:t>Thomas Larsen</a:t>
            </a:r>
            <a:b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</a:br>
            <a: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  <a:t>Brian Nordentoft</a:t>
            </a:r>
            <a:b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</a:br>
            <a: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  <a:t>Bjarne Løth Vingborg</a:t>
            </a:r>
            <a:b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</a:br>
            <a: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  <a:t>Peter Baltzer</a:t>
            </a:r>
            <a:b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</a:br>
            <a:r>
              <a:rPr lang="da-DK" b="0" i="0">
                <a:solidFill>
                  <a:srgbClr val="517494"/>
                </a:solidFill>
                <a:effectLst/>
                <a:latin typeface="Texta Alt" panose="02000000000000000000" pitchFamily="50" charset="0"/>
              </a:rPr>
              <a:t>Brian Hylleberg</a:t>
            </a:r>
          </a:p>
          <a:p>
            <a:pPr marL="0" indent="0">
              <a:buNone/>
            </a:pPr>
            <a:endParaRPr lang="da-DK" b="1"/>
          </a:p>
        </p:txBody>
      </p:sp>
    </p:spTree>
    <p:extLst>
      <p:ext uri="{BB962C8B-B14F-4D97-AF65-F5344CB8AC3E}">
        <p14:creationId xmlns:p14="http://schemas.microsoft.com/office/powerpoint/2010/main" val="1942372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C6633ECB-634E-0FEA-3859-5110156A3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4157" y="1107097"/>
            <a:ext cx="9713843" cy="483041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endParaRPr lang="da-DK" sz="2500"/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Valg af ordstyrer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Bestyrelsens- og direktionens beretning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Fremlæggelse af budget for 2023 for Jysk Energi (NOE) </a:t>
            </a:r>
            <a:r>
              <a:rPr lang="da-DK" sz="2500" err="1">
                <a:solidFill>
                  <a:schemeClr val="bg2"/>
                </a:solidFill>
              </a:rPr>
              <a:t>A.m.b.a</a:t>
            </a:r>
            <a:r>
              <a:rPr lang="da-DK" sz="2500">
                <a:solidFill>
                  <a:schemeClr val="bg2"/>
                </a:solidFill>
              </a:rPr>
              <a:t>                    samt status på 2022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Valg til repræsentantskabet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/>
              <a:t>Kommende møder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Eventuelt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DDC150-6A1D-D78B-F247-03CE8B2DE9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Agenda	</a:t>
            </a:r>
          </a:p>
        </p:txBody>
      </p:sp>
    </p:spTree>
    <p:extLst>
      <p:ext uri="{BB962C8B-B14F-4D97-AF65-F5344CB8AC3E}">
        <p14:creationId xmlns:p14="http://schemas.microsoft.com/office/powerpoint/2010/main" val="29537538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C6633ECB-634E-0FEA-3859-5110156A32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b="1" u="sng">
                <a:solidFill>
                  <a:srgbClr val="2E75B6"/>
                </a:solidFill>
              </a:rPr>
              <a:t>2022:</a:t>
            </a:r>
          </a:p>
          <a:p>
            <a:pPr marL="0" indent="0">
              <a:buNone/>
            </a:pPr>
            <a:r>
              <a:rPr lang="da-DK" sz="2000">
                <a:solidFill>
                  <a:srgbClr val="2E75B6"/>
                </a:solidFill>
              </a:rPr>
              <a:t>Mandag d. 14. november kl. 19.00: Valgmøde i kreds 1, Jysk Energi, Skivevej 120, Holstebro</a:t>
            </a:r>
          </a:p>
          <a:p>
            <a:pPr marL="0" indent="0">
              <a:buNone/>
            </a:pPr>
            <a:r>
              <a:rPr lang="da-DK" sz="2000">
                <a:solidFill>
                  <a:srgbClr val="2E75B6"/>
                </a:solidFill>
              </a:rPr>
              <a:t>Tirsdag d. 15. november kl. 19.00: Valgmøde i kreds 3, Lemvig Idræts- Kulturcenter, Lemvig </a:t>
            </a:r>
          </a:p>
          <a:p>
            <a:pPr marL="0" indent="0">
              <a:buNone/>
            </a:pPr>
            <a:r>
              <a:rPr lang="da-DK" sz="2000" b="1" u="sng">
                <a:solidFill>
                  <a:srgbClr val="2E75B6"/>
                </a:solidFill>
              </a:rPr>
              <a:t>2023:</a:t>
            </a:r>
          </a:p>
          <a:p>
            <a:pPr marL="0" indent="0">
              <a:buNone/>
            </a:pPr>
            <a:r>
              <a:rPr lang="da-DK" sz="2000">
                <a:solidFill>
                  <a:srgbClr val="2E75B6"/>
                </a:solidFill>
              </a:rPr>
              <a:t>Fredag d. 21. april: Middag og </a:t>
            </a:r>
            <a:r>
              <a:rPr lang="da-DK" sz="2000" err="1">
                <a:solidFill>
                  <a:srgbClr val="2E75B6"/>
                </a:solidFill>
              </a:rPr>
              <a:t>Grease</a:t>
            </a:r>
            <a:r>
              <a:rPr lang="da-DK" sz="2000">
                <a:solidFill>
                  <a:srgbClr val="2E75B6"/>
                </a:solidFill>
              </a:rPr>
              <a:t> Musical i Musikteatret, Holstebro</a:t>
            </a:r>
          </a:p>
          <a:p>
            <a:pPr marL="0" indent="0">
              <a:buNone/>
            </a:pPr>
            <a:r>
              <a:rPr lang="da-DK" sz="2000">
                <a:solidFill>
                  <a:srgbClr val="2E75B6"/>
                </a:solidFill>
              </a:rPr>
              <a:t>Mandag d. 24. april kl. 19.00: Generalforsamling Jysk Energi A.m.b.a.</a:t>
            </a:r>
          </a:p>
          <a:p>
            <a:pPr marL="0" indent="0">
              <a:buNone/>
            </a:pPr>
            <a:r>
              <a:rPr lang="da-DK" sz="2000">
                <a:solidFill>
                  <a:srgbClr val="2E75B6"/>
                </a:solidFill>
              </a:rPr>
              <a:t>Uge 33: Jysk Energi fejrer 100 års jubilæum – program fremsendes senere.</a:t>
            </a:r>
          </a:p>
          <a:p>
            <a:pPr marL="0" indent="0">
              <a:buNone/>
            </a:pPr>
            <a:r>
              <a:rPr lang="da-DK" sz="2000">
                <a:solidFill>
                  <a:srgbClr val="2E75B6"/>
                </a:solidFill>
              </a:rPr>
              <a:t>Mandag d. 30. oktober: Repræsentantskabsmøde, Skivevej 120, Holstebro</a:t>
            </a:r>
          </a:p>
          <a:p>
            <a:pPr marL="0" indent="0">
              <a:buNone/>
            </a:pPr>
            <a:r>
              <a:rPr lang="da-DK" sz="2000">
                <a:solidFill>
                  <a:srgbClr val="2E75B6"/>
                </a:solidFill>
              </a:rPr>
              <a:t>Mandag d. 13. november: Valgmøde i kreds 2</a:t>
            </a:r>
          </a:p>
          <a:p>
            <a:pPr marL="0" indent="0">
              <a:buNone/>
            </a:pPr>
            <a:r>
              <a:rPr lang="da-DK" sz="2000">
                <a:solidFill>
                  <a:srgbClr val="2E75B6"/>
                </a:solidFill>
              </a:rPr>
              <a:t>Tirsdag d. 14. november: Valgmøde i kreds 4</a:t>
            </a:r>
          </a:p>
          <a:p>
            <a:pPr marL="0" indent="0">
              <a:buNone/>
            </a:pPr>
            <a:endParaRPr lang="da-DK">
              <a:solidFill>
                <a:srgbClr val="2E75B6"/>
              </a:solidFill>
            </a:endParaRPr>
          </a:p>
          <a:p>
            <a:pPr marL="0" indent="0">
              <a:buNone/>
            </a:pPr>
            <a:endParaRPr lang="da-DK"/>
          </a:p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DDC150-6A1D-D78B-F247-03CE8B2DE9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a-DK"/>
              <a:t>Kommende møder/arrangementer	</a:t>
            </a:r>
          </a:p>
        </p:txBody>
      </p:sp>
    </p:spTree>
    <p:extLst>
      <p:ext uri="{BB962C8B-B14F-4D97-AF65-F5344CB8AC3E}">
        <p14:creationId xmlns:p14="http://schemas.microsoft.com/office/powerpoint/2010/main" val="8381575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>
            <a:extLst>
              <a:ext uri="{FF2B5EF4-FFF2-40B4-BE49-F238E27FC236}">
                <a16:creationId xmlns:a16="http://schemas.microsoft.com/office/drawing/2014/main" id="{C6633ECB-634E-0FEA-3859-5110156A3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4157" y="1107097"/>
            <a:ext cx="9713843" cy="483041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endParaRPr lang="da-DK" sz="2500"/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Valg af ordstyrer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Bestyrelsens- og direktionens beretning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Fremlæggelse af budget for 2023 for Jysk Energi (NOE) </a:t>
            </a:r>
            <a:r>
              <a:rPr lang="da-DK" sz="2500" err="1">
                <a:solidFill>
                  <a:schemeClr val="bg2"/>
                </a:solidFill>
              </a:rPr>
              <a:t>A.m.b.a</a:t>
            </a:r>
            <a:r>
              <a:rPr lang="da-DK" sz="2500">
                <a:solidFill>
                  <a:schemeClr val="bg2"/>
                </a:solidFill>
              </a:rPr>
              <a:t>                    samt status på 2022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Valg til repræsentantskabet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>
                <a:solidFill>
                  <a:schemeClr val="bg2"/>
                </a:solidFill>
              </a:rPr>
              <a:t>Kommende møder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500"/>
              <a:t>Eventuelt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DDC150-6A1D-D78B-F247-03CE8B2DE9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Agenda	</a:t>
            </a:r>
          </a:p>
        </p:txBody>
      </p:sp>
    </p:spTree>
    <p:extLst>
      <p:ext uri="{BB962C8B-B14F-4D97-AF65-F5344CB8AC3E}">
        <p14:creationId xmlns:p14="http://schemas.microsoft.com/office/powerpoint/2010/main" val="132690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60B275-BBBB-E0D5-DFE3-DE987E564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581" y="457199"/>
            <a:ext cx="8507490" cy="755374"/>
          </a:xfrm>
        </p:spPr>
        <p:txBody>
          <a:bodyPr>
            <a:noAutofit/>
          </a:bodyPr>
          <a:lstStyle/>
          <a:p>
            <a:r>
              <a:rPr lang="da-DK" sz="3400"/>
              <a:t>Den 375. største virksomhed i Danmark i 2021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041AC08-FFD0-1106-0D38-6AA5F518A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983" y="1468160"/>
            <a:ext cx="10294776" cy="4830418"/>
          </a:xfrm>
        </p:spPr>
        <p:txBody>
          <a:bodyPr/>
          <a:lstStyle/>
          <a:p>
            <a:endParaRPr lang="da-DK"/>
          </a:p>
          <a:p>
            <a:r>
              <a:rPr lang="da-DK"/>
              <a:t>Børsen Top-1000</a:t>
            </a:r>
          </a:p>
          <a:p>
            <a:endParaRPr lang="da-DK"/>
          </a:p>
          <a:p>
            <a:r>
              <a:rPr lang="da-DK"/>
              <a:t>Fremgang 269 pladser</a:t>
            </a:r>
          </a:p>
          <a:p>
            <a:endParaRPr lang="da-DK"/>
          </a:p>
          <a:p>
            <a:r>
              <a:rPr lang="da-DK"/>
              <a:t>117 % vækst</a:t>
            </a:r>
          </a:p>
          <a:p>
            <a:endParaRPr lang="da-DK"/>
          </a:p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5423FA3-6C56-6B11-3DF3-FBDC6373B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956" y="1605481"/>
            <a:ext cx="4180115" cy="480169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0EC6778D-E2D1-B5A2-C215-41933BE90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956" y="1477099"/>
            <a:ext cx="4180115" cy="12838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D8A1ACA-8582-436D-9F00-4F4920F17DBE}"/>
              </a:ext>
            </a:extLst>
          </p:cNvPr>
          <p:cNvSpPr/>
          <p:nvPr/>
        </p:nvSpPr>
        <p:spPr>
          <a:xfrm>
            <a:off x="4433956" y="3560595"/>
            <a:ext cx="4180115" cy="12838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945878B-4230-7E11-0A17-C525EE929D1A}"/>
              </a:ext>
            </a:extLst>
          </p:cNvPr>
          <p:cNvSpPr txBox="1">
            <a:spLocks/>
          </p:cNvSpPr>
          <p:nvPr/>
        </p:nvSpPr>
        <p:spPr>
          <a:xfrm>
            <a:off x="8614071" y="1935771"/>
            <a:ext cx="3416903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A588E"/>
                </a:solidFill>
                <a:latin typeface="Texta Alt Bold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da-DK" sz="2000"/>
              <a:t>Jysk Energi er på vej højere op på listen:</a:t>
            </a:r>
          </a:p>
          <a:p>
            <a:endParaRPr lang="da-DK" sz="2000"/>
          </a:p>
          <a:p>
            <a:r>
              <a:rPr lang="da-DK" sz="2000"/>
              <a:t>Forventet omsætning i 2022 og 2023:</a:t>
            </a:r>
          </a:p>
          <a:p>
            <a:r>
              <a:rPr lang="da-DK" sz="2000"/>
              <a:t>2022: 3 mia. kr. (nr. 178)</a:t>
            </a:r>
          </a:p>
          <a:p>
            <a:r>
              <a:rPr lang="da-DK" sz="2000"/>
              <a:t>2023: 5,7 mia. kr. (nr. 103)</a:t>
            </a:r>
          </a:p>
          <a:p>
            <a:r>
              <a:rPr lang="da-DK" sz="2000"/>
              <a:t>(Ift. 2021 listen)</a:t>
            </a:r>
          </a:p>
        </p:txBody>
      </p:sp>
    </p:spTree>
    <p:extLst>
      <p:ext uri="{BB962C8B-B14F-4D97-AF65-F5344CB8AC3E}">
        <p14:creationId xmlns:p14="http://schemas.microsoft.com/office/powerpoint/2010/main" val="2301832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781CF8-6E8C-50A0-3E7A-E22D586129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Energikrise</a:t>
            </a:r>
          </a:p>
        </p:txBody>
      </p:sp>
      <p:pic>
        <p:nvPicPr>
          <p:cNvPr id="1026" name="Picture 2" descr="Forstå de russiske angreb og Ukraines forsvar: Sådan har krigen udviklet  sig | Udland | DR">
            <a:extLst>
              <a:ext uri="{FF2B5EF4-FFF2-40B4-BE49-F238E27FC236}">
                <a16:creationId xmlns:a16="http://schemas.microsoft.com/office/drawing/2014/main" id="{D2360CC3-C38B-417C-B788-F0A0F9587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044" y="2747154"/>
            <a:ext cx="4895669" cy="2757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B1F398F-C6C7-E99D-7CC2-E57D0F57F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57" y="1999839"/>
            <a:ext cx="4977659" cy="1309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Energikrisen har gjort energiforsyning til en ny sikkerhedspolitisk  topprioritet | DIIS">
            <a:extLst>
              <a:ext uri="{FF2B5EF4-FFF2-40B4-BE49-F238E27FC236}">
                <a16:creationId xmlns:a16="http://schemas.microsoft.com/office/drawing/2014/main" id="{A8799CA5-5E80-0905-E092-BBD8685BB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37" y="4350921"/>
            <a:ext cx="5336479" cy="177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511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E1643-1C1D-0BA3-41CB-3AC9506F2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1774" y="546652"/>
            <a:ext cx="7851913" cy="755374"/>
          </a:xfrm>
        </p:spPr>
        <p:txBody>
          <a:bodyPr>
            <a:normAutofit/>
          </a:bodyPr>
          <a:lstStyle/>
          <a:p>
            <a:r>
              <a:rPr lang="da-DK"/>
              <a:t>Energikrise</a:t>
            </a:r>
            <a:endParaRPr lang="da-DK">
              <a:highlight>
                <a:srgbClr val="FFFF00"/>
              </a:highlight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5BE4A8A-6174-92F4-F96A-E0604FFCD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914" y="1809141"/>
            <a:ext cx="3225900" cy="4020952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499F22F4-B83C-45A8-13CE-542E3C379A9E}"/>
              </a:ext>
            </a:extLst>
          </p:cNvPr>
          <p:cNvSpPr txBox="1"/>
          <p:nvPr/>
        </p:nvSpPr>
        <p:spPr>
          <a:xfrm>
            <a:off x="1524000" y="5886054"/>
            <a:ext cx="2951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/>
              <a:t>Tab 9,2 mia. EUR 1. halvår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F4DED12-8882-57AB-C610-4D12C5160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822" y="1302026"/>
            <a:ext cx="4983551" cy="1115041"/>
          </a:xfrm>
          <a:prstGeom prst="rect">
            <a:avLst/>
          </a:prstGeom>
        </p:spPr>
      </p:pic>
      <p:pic>
        <p:nvPicPr>
          <p:cNvPr id="1026" name="Picture 2" descr="Ørsted: Høje energipriser sender egenkapital til tælling">
            <a:extLst>
              <a:ext uri="{FF2B5EF4-FFF2-40B4-BE49-F238E27FC236}">
                <a16:creationId xmlns:a16="http://schemas.microsoft.com/office/drawing/2014/main" id="{06764FDD-381B-E414-A0C3-6F63C63CB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683" y="1327261"/>
            <a:ext cx="2152807" cy="121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5F5F43B-4A32-E49F-1CF2-F497E98AC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632" y="3791248"/>
            <a:ext cx="5988110" cy="219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97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6DDB43-3AE2-4EAC-F50A-859185709A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Energikrise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93A7ED4-1432-F7ED-4B90-16612F1948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074" name="Picture 2" descr="Danske Bank: Den høje inflation er endnu ikke toppet | Økonomisk Ugebrev">
            <a:extLst>
              <a:ext uri="{FF2B5EF4-FFF2-40B4-BE49-F238E27FC236}">
                <a16:creationId xmlns:a16="http://schemas.microsoft.com/office/drawing/2014/main" id="{75F8A541-50F0-19C3-80AF-19F8CC1F6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197" y="2030714"/>
            <a:ext cx="2986315" cy="1963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lt du skal vide om inflation i 2022 | Bankly">
            <a:extLst>
              <a:ext uri="{FF2B5EF4-FFF2-40B4-BE49-F238E27FC236}">
                <a16:creationId xmlns:a16="http://schemas.microsoft.com/office/drawing/2014/main" id="{8AB2AE21-3D0F-E434-71EF-7D9A87FEC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743" y="2841555"/>
            <a:ext cx="4620933" cy="389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ansk inflation skyder i vejret og overhaler Eurozonen: 'Det er ekstremt  dyrt at være forbruger i Danmark' | Penge | DR">
            <a:extLst>
              <a:ext uri="{FF2B5EF4-FFF2-40B4-BE49-F238E27FC236}">
                <a16:creationId xmlns:a16="http://schemas.microsoft.com/office/drawing/2014/main" id="{0B5BA938-96A1-B06F-016D-FD3A63A88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017" y="4450463"/>
            <a:ext cx="3308241" cy="1860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612B00B4-B7A7-AB02-639C-401AC13BB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205" y="1923411"/>
            <a:ext cx="3328102" cy="79093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29BB647-4AC2-FA3D-8463-2115ADB54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1517" y="1361732"/>
            <a:ext cx="997609" cy="56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96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ysk Energi - Primæ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elementer – Jysk Energi" id="{55CF139B-A25A-2248-A0AD-76E38942AE84}" vid="{2044848F-8492-DB4F-923F-9B6BF2F64C20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6d1a30-e08c-4916-858e-5f3b92c611d1">
      <Terms xmlns="http://schemas.microsoft.com/office/infopath/2007/PartnerControls"/>
    </lcf76f155ced4ddcb4097134ff3c332f>
    <TaxCatchAll xmlns="07df2e94-18d0-4255-ae77-d3c73f1f321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0247FBB10573469D4C4FD1E80119B5" ma:contentTypeVersion="14" ma:contentTypeDescription="Opret et nyt dokument." ma:contentTypeScope="" ma:versionID="c5d4be93d5483951ced9b05fe37c9169">
  <xsd:schema xmlns:xsd="http://www.w3.org/2001/XMLSchema" xmlns:xs="http://www.w3.org/2001/XMLSchema" xmlns:p="http://schemas.microsoft.com/office/2006/metadata/properties" xmlns:ns2="f96d1a30-e08c-4916-858e-5f3b92c611d1" xmlns:ns3="07df2e94-18d0-4255-ae77-d3c73f1f3216" targetNamespace="http://schemas.microsoft.com/office/2006/metadata/properties" ma:root="true" ma:fieldsID="a3baa37597e9d3d9c47cd06b0f9f5751" ns2:_="" ns3:_="">
    <xsd:import namespace="f96d1a30-e08c-4916-858e-5f3b92c611d1"/>
    <xsd:import namespace="07df2e94-18d0-4255-ae77-d3c73f1f32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6d1a30-e08c-4916-858e-5f3b92c611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illedmærker" ma:readOnly="false" ma:fieldId="{5cf76f15-5ced-4ddc-b409-7134ff3c332f}" ma:taxonomyMulti="true" ma:sspId="6d0627cf-8ed5-4839-a8a4-f93e11b891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df2e94-18d0-4255-ae77-d3c73f1f321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abea1d3-7115-4ffc-a6f9-da0837790855}" ma:internalName="TaxCatchAll" ma:showField="CatchAllData" ma:web="07df2e94-18d0-4255-ae77-d3c73f1f32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FB23A9-835F-43FE-8467-F7699CAA53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93421C-2873-4AB0-9035-45F02EB59F44}">
  <ds:schemaRefs>
    <ds:schemaRef ds:uri="3a21ea7b-0baa-4a36-803e-216bf0bc113b"/>
    <ds:schemaRef ds:uri="9f59d1ce-bf0a-481b-9195-3ad7df71ccd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F493DFF-B769-4A50-8D0F-A12DF59D9A9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2141</Words>
  <Application>Microsoft Office PowerPoint</Application>
  <PresentationFormat>Widescreen</PresentationFormat>
  <Paragraphs>477</Paragraphs>
  <Slides>58</Slides>
  <Notes>5</Notes>
  <HiddenSlides>1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58</vt:i4>
      </vt:variant>
    </vt:vector>
  </HeadingPairs>
  <TitlesOfParts>
    <vt:vector size="67" baseType="lpstr">
      <vt:lpstr>Arial</vt:lpstr>
      <vt:lpstr>Calibri</vt:lpstr>
      <vt:lpstr>Calibri Light</vt:lpstr>
      <vt:lpstr>Symbol</vt:lpstr>
      <vt:lpstr>Texta Alt</vt:lpstr>
      <vt:lpstr>Texta Alt Bold</vt:lpstr>
      <vt:lpstr>Texta Alt Book</vt:lpstr>
      <vt:lpstr>Office-tema</vt:lpstr>
      <vt:lpstr>Jysk Energi - Primær</vt:lpstr>
      <vt:lpstr>PowerPoint-præsentation</vt:lpstr>
      <vt:lpstr>Agenda </vt:lpstr>
      <vt:lpstr>Agenda </vt:lpstr>
      <vt:lpstr>Agenda </vt:lpstr>
      <vt:lpstr>PowerPoint-præsentation</vt:lpstr>
      <vt:lpstr>Den 375. største virksomhed i Danmark i 2021</vt:lpstr>
      <vt:lpstr>Energikrise</vt:lpstr>
      <vt:lpstr>Energikrise</vt:lpstr>
      <vt:lpstr>Energikrise</vt:lpstr>
      <vt:lpstr>El- og gaspris udvikling - spotpriser</vt:lpstr>
      <vt:lpstr>PowerPoint-præsentation</vt:lpstr>
      <vt:lpstr>Aktiv kapitalforvaltning</vt:lpstr>
      <vt:lpstr>Investeringsaktiviteter</vt:lpstr>
      <vt:lpstr>God selskabsledelse</vt:lpstr>
      <vt:lpstr>Valg til NOE-Nets bestyrelse</vt:lpstr>
      <vt:lpstr>PowerPoint-præsentation</vt:lpstr>
      <vt:lpstr>100-års jubilæum</vt:lpstr>
      <vt:lpstr>100-års jubilæum</vt:lpstr>
      <vt:lpstr>Jysk Energi A/S</vt:lpstr>
      <vt:lpstr>Et vildt efterår</vt:lpstr>
      <vt:lpstr>Forventninger til tyske elpriser i 2023</vt:lpstr>
      <vt:lpstr>Nye markedsforhold for erhvervskunder</vt:lpstr>
      <vt:lpstr>Kundeservicekald</vt:lpstr>
      <vt:lpstr>Kundetilgang</vt:lpstr>
      <vt:lpstr>Øget interesse for privatprodukter</vt:lpstr>
      <vt:lpstr>Indfrysningsordning</vt:lpstr>
      <vt:lpstr>Jysk Energi Fibernet A/S</vt:lpstr>
      <vt:lpstr>Hovedfokus for fiberforretningen</vt:lpstr>
      <vt:lpstr>PowerPoint-præsentation</vt:lpstr>
      <vt:lpstr>NOE-Net</vt:lpstr>
      <vt:lpstr>Hvorfor stiger tarifferne?</vt:lpstr>
      <vt:lpstr>NOE-Net Tariffer 2023</vt:lpstr>
      <vt:lpstr>Ny tarifmodel 3.0</vt:lpstr>
      <vt:lpstr>Jysk Energi Invest A/S</vt:lpstr>
      <vt:lpstr>Tegninger Høvsøre</vt:lpstr>
      <vt:lpstr>PowerPoint-præsentation</vt:lpstr>
      <vt:lpstr>PowerPoint-præsentation</vt:lpstr>
      <vt:lpstr>Status Høvsøre</vt:lpstr>
      <vt:lpstr>Ladestandere i Lemvig og Thyborøn</vt:lpstr>
      <vt:lpstr>Agenda </vt:lpstr>
      <vt:lpstr>PowerPoint-præsentation</vt:lpstr>
      <vt:lpstr>Jysk Energi koncern – estimat 2022</vt:lpstr>
      <vt:lpstr>Jysk Energi koncern – budget 2023</vt:lpstr>
      <vt:lpstr>PowerPoint-præsentation</vt:lpstr>
      <vt:lpstr>Forslag om udlodning på 28 mio. kr.</vt:lpstr>
      <vt:lpstr>Agenda </vt:lpstr>
      <vt:lpstr>Valg til repræsentantskab</vt:lpstr>
      <vt:lpstr>Nyt kort med kredse og distrikter </vt:lpstr>
      <vt:lpstr>Annonce i ugeavisen tirs. + onsdag</vt:lpstr>
      <vt:lpstr>På valg i kreds 1 - 2022</vt:lpstr>
      <vt:lpstr>På valg i kreds 1 - 2022</vt:lpstr>
      <vt:lpstr>På valg i kreds 1 - 2022</vt:lpstr>
      <vt:lpstr>På valg i kreds 1 - 2022</vt:lpstr>
      <vt:lpstr>På valg i kreds 3 - 2022</vt:lpstr>
      <vt:lpstr>På valg i kreds 3 - 2022</vt:lpstr>
      <vt:lpstr>Agenda </vt:lpstr>
      <vt:lpstr>Kommende møder/arrangementer </vt:lpstr>
      <vt:lpstr>Agenda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Mads Enevoldsen</dc:creator>
  <cp:lastModifiedBy>Niels Brøndsted</cp:lastModifiedBy>
  <cp:revision>1</cp:revision>
  <dcterms:created xsi:type="dcterms:W3CDTF">2022-08-16T11:53:44Z</dcterms:created>
  <dcterms:modified xsi:type="dcterms:W3CDTF">2022-11-10T10:57:55Z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0x0101008C86CE9E3A1B244E9A989ED74FBDBEC2</vt:lpwstr>
  </property>
</Properties>
</file>