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6858000" cy="9906000" type="A4"/>
  <p:notesSz cx="6735763" cy="9866313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99">
          <p15:clr>
            <a:srgbClr val="A4A3A4"/>
          </p15:clr>
        </p15:guide>
        <p15:guide id="2" pos="40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CED"/>
    <a:srgbClr val="008B8B"/>
    <a:srgbClr val="C0CFDA"/>
    <a:srgbClr val="8D1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8D11DC-37B4-4C7B-BC41-9278B0EDC1FA}" v="7" dt="2022-06-01T04:28:49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00" autoAdjust="0"/>
    <p:restoredTop sz="97808" autoAdjust="0"/>
  </p:normalViewPr>
  <p:slideViewPr>
    <p:cSldViewPr snapToGrid="0">
      <p:cViewPr varScale="1">
        <p:scale>
          <a:sx n="78" d="100"/>
          <a:sy n="78" d="100"/>
        </p:scale>
        <p:origin x="3606" y="96"/>
      </p:cViewPr>
      <p:guideLst>
        <p:guide orient="horz" pos="5699"/>
        <p:guide pos="40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1542" y="-108"/>
      </p:cViewPr>
      <p:guideLst>
        <p:guide orient="horz" pos="3107"/>
        <p:guide pos="2121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5975" y="739775"/>
            <a:ext cx="2562225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F83BD0-C792-45E8-A222-4F8E7C5B7BF2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37106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592797-FB26-462A-9F8F-3C2E268D784D}" type="slidenum">
              <a:rPr lang="da-DK"/>
              <a:pPr/>
              <a:t>1</a:t>
            </a:fld>
            <a:endParaRPr lang="da-DK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24C85-0CE7-421E-BE88-C8A6EE1ADBD4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2066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ED606-C4C9-4C8D-B34E-92536702BE2B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3073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7DA20B-BCEE-4841-9543-3DFAED216065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9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82C9B-9644-48AE-829D-0033F24DF032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349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01431-E3A4-40E5-AA21-6F47BA8D94B7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8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1110D-A57E-4EE8-BA83-3F8433A92155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261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E8A2D-94D4-47F7-9818-D00CF6DB777E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764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5286C-B71C-4308-A5AB-A3CA569C8C3F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2850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DF40F-0117-4FC7-8557-66346B0FE89E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1225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CFEE9-33EA-4903-BA51-324176010109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43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37127-4FAE-40CB-A188-A35ADDE561FA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08135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4A1BF5-1673-40C7-8CE1-D669914B2679}" type="slidenum">
              <a:rPr lang="da-DK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33363" y="288925"/>
            <a:ext cx="3640137" cy="825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895350">
              <a:defRPr>
                <a:solidFill>
                  <a:schemeClr val="tx1"/>
                </a:solidFill>
                <a:latin typeface="Arial" charset="0"/>
              </a:defRPr>
            </a:lvl1pPr>
            <a:lvl2pPr defTabSz="895350">
              <a:defRPr>
                <a:solidFill>
                  <a:schemeClr val="tx1"/>
                </a:solidFill>
                <a:latin typeface="Arial" charset="0"/>
              </a:defRPr>
            </a:lvl2pPr>
            <a:lvl3pPr defTabSz="895350">
              <a:defRPr>
                <a:solidFill>
                  <a:schemeClr val="tx1"/>
                </a:solidFill>
                <a:latin typeface="Arial" charset="0"/>
              </a:defRPr>
            </a:lvl3pPr>
            <a:lvl4pPr defTabSz="895350">
              <a:defRPr>
                <a:solidFill>
                  <a:schemeClr val="tx1"/>
                </a:solidFill>
                <a:latin typeface="Arial" charset="0"/>
              </a:defRPr>
            </a:lvl4pPr>
            <a:lvl5pPr defTabSz="895350">
              <a:defRPr>
                <a:solidFill>
                  <a:schemeClr val="tx1"/>
                </a:solidFill>
                <a:latin typeface="Arial" charset="0"/>
              </a:defRPr>
            </a:lvl5pPr>
            <a:lvl6pPr defTabSz="895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895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895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895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da-DK" sz="1200" dirty="0">
                <a:latin typeface="Calibri" panose="020F0502020204030204" pitchFamily="34" charset="0"/>
              </a:rPr>
              <a:t>Elleverandør: Jysk Energi A/S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da-DK" sz="1200" dirty="0">
                <a:latin typeface="Calibri" panose="020F0502020204030204" pitchFamily="34" charset="0"/>
              </a:rPr>
              <a:t>Adresse: Skivevej 120, 7500 Holstebro	   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da-DK" sz="1200" dirty="0">
                <a:latin typeface="Calibri" panose="020F0502020204030204" pitchFamily="34" charset="0"/>
              </a:rPr>
              <a:t>Telefon: 96 10 66 77</a:t>
            </a:r>
            <a:r>
              <a:rPr lang="da-DK" sz="1200" i="1" dirty="0">
                <a:latin typeface="Calibri" panose="020F0502020204030204" pitchFamily="34" charset="0"/>
              </a:rPr>
              <a:t>	    </a:t>
            </a:r>
            <a:endParaRPr lang="da-DK" sz="1200" dirty="0">
              <a:latin typeface="Calibri" panose="020F0502020204030204" pitchFamily="34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da-DK" sz="1200" dirty="0">
                <a:latin typeface="Calibri" panose="020F0502020204030204" pitchFamily="34" charset="0"/>
              </a:rPr>
              <a:t>Hjemmeside:</a:t>
            </a:r>
            <a:r>
              <a:rPr lang="da-DK" sz="1200" i="1" dirty="0">
                <a:latin typeface="Calibri" panose="020F0502020204030204" pitchFamily="34" charset="0"/>
              </a:rPr>
              <a:t> jyskenergi.dk</a:t>
            </a:r>
            <a:endParaRPr lang="da-DK" sz="1200" dirty="0">
              <a:latin typeface="Calibri" panose="020F0502020204030204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040313" y="436563"/>
            <a:ext cx="170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600" b="1" dirty="0">
                <a:solidFill>
                  <a:srgbClr val="C0CFDA"/>
                </a:solidFill>
                <a:latin typeface="TheSansSemiBold-Plain" pitchFamily="34" charset="0"/>
              </a:rPr>
              <a:t>Firma logo</a:t>
            </a:r>
          </a:p>
        </p:txBody>
      </p:sp>
      <p:grpSp>
        <p:nvGrpSpPr>
          <p:cNvPr id="4" name="Gruppe 3"/>
          <p:cNvGrpSpPr/>
          <p:nvPr/>
        </p:nvGrpSpPr>
        <p:grpSpPr>
          <a:xfrm>
            <a:off x="0" y="1223963"/>
            <a:ext cx="6858000" cy="8709025"/>
            <a:chOff x="0" y="1223963"/>
            <a:chExt cx="6858000" cy="8709025"/>
          </a:xfrm>
        </p:grpSpPr>
        <p:pic>
          <p:nvPicPr>
            <p:cNvPr id="2837" name="Picture 789" descr="Baggrund"/>
            <p:cNvPicPr>
              <a:picLocks noChangeAspect="1" noChangeArrowheads="1"/>
            </p:cNvPicPr>
            <p:nvPr/>
          </p:nvPicPr>
          <p:blipFill>
            <a:blip r:embed="rId3">
              <a:duotone>
                <a:prstClr val="black"/>
                <a:srgbClr val="E4ECED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246188"/>
              <a:ext cx="6858000" cy="1778000"/>
            </a:xfrm>
            <a:prstGeom prst="rect">
              <a:avLst/>
            </a:prstGeom>
            <a:solidFill>
              <a:srgbClr val="008B8B"/>
            </a:solidFill>
          </p:spPr>
        </p:pic>
        <p:pic>
          <p:nvPicPr>
            <p:cNvPr id="2838" name="Picture 790" descr="Baggrund"/>
            <p:cNvPicPr>
              <a:picLocks noChangeAspect="1" noChangeArrowheads="1"/>
            </p:cNvPicPr>
            <p:nvPr/>
          </p:nvPicPr>
          <p:blipFill>
            <a:blip r:embed="rId5">
              <a:duotone>
                <a:prstClr val="black"/>
                <a:srgbClr val="E4ECED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427663"/>
              <a:ext cx="6858000" cy="3746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622300" y="1223963"/>
              <a:ext cx="5746750" cy="398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8BA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da-DK" sz="2800" dirty="0">
                  <a:latin typeface="Calibri" panose="020F0502020204030204" pitchFamily="34" charset="0"/>
                </a:rPr>
                <a:t>Generel deklaration 2021</a:t>
              </a:r>
            </a:p>
          </p:txBody>
        </p:sp>
        <p:sp>
          <p:nvSpPr>
            <p:cNvPr id="2056" name="Text Box 8"/>
            <p:cNvSpPr txBox="1">
              <a:spLocks noChangeArrowheads="1"/>
            </p:cNvSpPr>
            <p:nvPr/>
          </p:nvSpPr>
          <p:spPr bwMode="auto">
            <a:xfrm>
              <a:off x="239712" y="1684338"/>
              <a:ext cx="6335713" cy="10926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Bef>
                  <a:spcPct val="50000"/>
                </a:spcBef>
              </a:pPr>
              <a:r>
                <a:rPr lang="da-DK" sz="1000" dirty="0">
                  <a:latin typeface="Calibri" panose="020F0502020204030204" pitchFamily="34" charset="0"/>
                </a:rPr>
                <a:t>Deklarationen viser brændselsfordelingen samt de tilhørende miljøpåvirkninger ved almindeligt salg af elektricitet i Danmark. Den generelle deklaration er beregnet ud fra </a:t>
              </a:r>
              <a:r>
                <a:rPr lang="da-DK" sz="1000" dirty="0" err="1">
                  <a:latin typeface="Calibri" panose="020F0502020204030204" pitchFamily="34" charset="0"/>
                </a:rPr>
                <a:t>elproduktionen</a:t>
              </a:r>
              <a:r>
                <a:rPr lang="da-DK" sz="1000" dirty="0">
                  <a:latin typeface="Calibri" panose="020F0502020204030204" pitchFamily="34" charset="0"/>
                </a:rPr>
                <a:t> i Danmark og er korrigeret for udvekslingen af el med nabolandene samt el-salget til de </a:t>
              </a:r>
              <a:r>
                <a:rPr lang="da-DK" sz="1000" dirty="0" err="1">
                  <a:latin typeface="Calibri" panose="020F0502020204030204" pitchFamily="34" charset="0"/>
                </a:rPr>
                <a:t>elkunder</a:t>
              </a:r>
              <a:r>
                <a:rPr lang="da-DK" sz="1000" dirty="0">
                  <a:latin typeface="Calibri" panose="020F0502020204030204" pitchFamily="34" charset="0"/>
                </a:rPr>
                <a:t>, der har købt individuelt deklareret elektricitet, fx vindmøllestrøm.</a:t>
              </a:r>
            </a:p>
            <a:p>
              <a:pPr>
                <a:lnSpc>
                  <a:spcPct val="120000"/>
                </a:lnSpc>
                <a:spcBef>
                  <a:spcPct val="50000"/>
                </a:spcBef>
              </a:pPr>
              <a:r>
                <a:rPr lang="da-DK" sz="1000" dirty="0">
                  <a:latin typeface="Calibri" panose="020F0502020204030204" pitchFamily="34" charset="0"/>
                </a:rPr>
                <a:t>Figuren nedenfor til højre viser hvor stor en del af elforbruget i Danmark i 2021, der er købt som individuelt deklareret elektricitet. Det resterende </a:t>
              </a:r>
              <a:r>
                <a:rPr lang="da-DK" sz="1000" dirty="0" err="1">
                  <a:latin typeface="Calibri" panose="020F0502020204030204" pitchFamily="34" charset="0"/>
                </a:rPr>
                <a:t>elsalg</a:t>
              </a:r>
              <a:r>
                <a:rPr lang="da-DK" sz="1000" dirty="0">
                  <a:latin typeface="Calibri" panose="020F0502020204030204" pitchFamily="34" charset="0"/>
                </a:rPr>
                <a:t> er deklareret ved hjælp af den generelle deklaration</a:t>
              </a:r>
              <a:r>
                <a:rPr lang="da-DK" sz="900" dirty="0">
                  <a:latin typeface="TheSansLight-Plain" pitchFamily="34" charset="0"/>
                </a:rPr>
                <a:t>.</a:t>
              </a:r>
            </a:p>
          </p:txBody>
        </p:sp>
        <p:sp>
          <p:nvSpPr>
            <p:cNvPr id="2057" name="Text Box 9"/>
            <p:cNvSpPr txBox="1">
              <a:spLocks noChangeArrowheads="1"/>
            </p:cNvSpPr>
            <p:nvPr/>
          </p:nvSpPr>
          <p:spPr bwMode="auto">
            <a:xfrm>
              <a:off x="439737" y="3071813"/>
              <a:ext cx="5746750" cy="330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8BA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da-DK" sz="1600" dirty="0">
                  <a:latin typeface="Calibri" panose="020F0502020204030204" pitchFamily="34" charset="0"/>
                </a:rPr>
                <a:t>Brændselsfordeling og el-salg ifølge individuelle deklarationer</a:t>
              </a:r>
            </a:p>
            <a:p>
              <a:pPr>
                <a:spcBef>
                  <a:spcPct val="50000"/>
                </a:spcBef>
              </a:pPr>
              <a:endParaRPr lang="da-DK" sz="1400" dirty="0">
                <a:latin typeface="TheSansSemiBold-Plain" pitchFamily="34" charset="0"/>
              </a:endParaRPr>
            </a:p>
          </p:txBody>
        </p:sp>
        <p:sp>
          <p:nvSpPr>
            <p:cNvPr id="2058" name="Text Box 10"/>
            <p:cNvSpPr txBox="1">
              <a:spLocks noChangeArrowheads="1"/>
            </p:cNvSpPr>
            <p:nvPr/>
          </p:nvSpPr>
          <p:spPr bwMode="auto">
            <a:xfrm>
              <a:off x="458787" y="3379788"/>
              <a:ext cx="2460625" cy="278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50000"/>
                </a:spcBef>
              </a:pPr>
              <a:r>
                <a:rPr lang="da-DK" sz="1100" dirty="0">
                  <a:latin typeface="Calibri" panose="020F0502020204030204" pitchFamily="34" charset="0"/>
                </a:rPr>
                <a:t>Brændselsfordeling 2021</a:t>
              </a: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3559175" y="3448051"/>
              <a:ext cx="26162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da-DK" sz="1100" dirty="0">
                  <a:latin typeface="Calibri" panose="020F0502020204030204" pitchFamily="34" charset="0"/>
                </a:rPr>
                <a:t>El-salg ifølge individuelle deklarationer 2021</a:t>
              </a:r>
              <a:r>
                <a:rPr lang="da-DK" sz="1100" b="1" dirty="0">
                  <a:solidFill>
                    <a:srgbClr val="008BAF"/>
                  </a:solidFill>
                  <a:latin typeface="Calibri" panose="020F0502020204030204" pitchFamily="34" charset="0"/>
                </a:rPr>
                <a:t> </a:t>
              </a:r>
              <a:endParaRPr lang="da-DK" sz="1100" dirty="0">
                <a:latin typeface="Calibri" panose="020F0502020204030204" pitchFamily="34" charset="0"/>
              </a:endParaRPr>
            </a:p>
          </p:txBody>
        </p:sp>
        <p:sp>
          <p:nvSpPr>
            <p:cNvPr id="2616" name="Text Box 568"/>
            <p:cNvSpPr txBox="1">
              <a:spLocks noChangeArrowheads="1"/>
            </p:cNvSpPr>
            <p:nvPr/>
          </p:nvSpPr>
          <p:spPr bwMode="auto">
            <a:xfrm>
              <a:off x="250825" y="5583238"/>
              <a:ext cx="2955925" cy="3608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Bef>
                  <a:spcPct val="50000"/>
                </a:spcBef>
              </a:pPr>
              <a:r>
                <a:rPr lang="da-DK" sz="1100" dirty="0">
                  <a:latin typeface="Calibri" panose="020F0502020204030204" pitchFamily="34" charset="0"/>
                </a:rPr>
                <a:t>Miljøforhold ved forbrug af 1 kWh</a:t>
              </a:r>
              <a:r>
                <a:rPr lang="da-DK" sz="1100" b="1" dirty="0">
                  <a:latin typeface="Calibri" panose="020F0502020204030204" pitchFamily="34" charset="0"/>
                </a:rPr>
                <a:t>       </a:t>
              </a:r>
            </a:p>
            <a:p>
              <a:pPr>
                <a:lnSpc>
                  <a:spcPct val="120000"/>
                </a:lnSpc>
              </a:pPr>
              <a:endParaRPr lang="da-DK" sz="900" dirty="0">
                <a:latin typeface="Calibri" panose="020F0502020204030204" pitchFamily="34" charset="0"/>
              </a:endParaRPr>
            </a:p>
            <a:p>
              <a:pPr>
                <a:lnSpc>
                  <a:spcPct val="120000"/>
                </a:lnSpc>
              </a:pPr>
              <a:r>
                <a:rPr lang="da-DK" sz="900" dirty="0">
                  <a:latin typeface="Calibri" panose="020F0502020204030204" pitchFamily="34" charset="0"/>
                </a:rPr>
                <a:t>Elproduktion fra vedvarende energi, der omfatter el  fra vind, vand, sol, biogas, biomasse og den bionedbrydelige andel af affald, betragtes som CO</a:t>
              </a:r>
              <a:r>
                <a:rPr lang="da-DK" sz="800" dirty="0">
                  <a:latin typeface="Calibri" panose="020F0502020204030204" pitchFamily="34" charset="0"/>
                </a:rPr>
                <a:t>2</a:t>
              </a:r>
              <a:r>
                <a:rPr lang="da-DK" sz="900" dirty="0">
                  <a:latin typeface="Calibri" panose="020F0502020204030204" pitchFamily="34" charset="0"/>
                </a:rPr>
                <a:t> neutralt.</a:t>
              </a:r>
            </a:p>
            <a:p>
              <a:pPr>
                <a:lnSpc>
                  <a:spcPct val="120000"/>
                </a:lnSpc>
              </a:pPr>
              <a:endParaRPr lang="da-DK" sz="900" dirty="0">
                <a:latin typeface="Calibri" panose="020F0502020204030204" pitchFamily="34" charset="0"/>
              </a:endParaRPr>
            </a:p>
            <a:p>
              <a:pPr>
                <a:lnSpc>
                  <a:spcPct val="120000"/>
                </a:lnSpc>
              </a:pPr>
              <a:r>
                <a:rPr lang="da-DK" sz="900" dirty="0">
                  <a:latin typeface="Calibri" panose="020F0502020204030204" pitchFamily="34" charset="0"/>
                </a:rPr>
                <a:t>Elproduktion fra vind, vand og sol er helt emissionsfri, mens der ved brug af biogas, biomasse, affald samt fossile brændsler dannes en række emissioner og restprodukter.</a:t>
              </a:r>
            </a:p>
            <a:p>
              <a:pPr>
                <a:lnSpc>
                  <a:spcPct val="120000"/>
                </a:lnSpc>
              </a:pPr>
              <a:endParaRPr lang="da-DK" sz="900" dirty="0">
                <a:latin typeface="Calibri" panose="020F0502020204030204" pitchFamily="34" charset="0"/>
              </a:endParaRPr>
            </a:p>
            <a:p>
              <a:pPr>
                <a:lnSpc>
                  <a:spcPct val="120000"/>
                </a:lnSpc>
              </a:pPr>
              <a:r>
                <a:rPr lang="da-DK" sz="900" dirty="0">
                  <a:latin typeface="Calibri" panose="020F0502020204030204" pitchFamily="34" charset="0"/>
                </a:rPr>
                <a:t>Emissioner til luften sker bl.a. som drivhusgasser (kuldioxid, metan og lattergas) og som forsurende gasser (svovldioxid og kvælstofilter).</a:t>
              </a:r>
            </a:p>
            <a:p>
              <a:pPr>
                <a:lnSpc>
                  <a:spcPct val="120000"/>
                </a:lnSpc>
              </a:pPr>
              <a:endParaRPr lang="da-DK" sz="900" dirty="0">
                <a:latin typeface="Calibri" panose="020F0502020204030204" pitchFamily="34" charset="0"/>
              </a:endParaRPr>
            </a:p>
            <a:p>
              <a:pPr>
                <a:lnSpc>
                  <a:spcPct val="120000"/>
                </a:lnSpc>
              </a:pPr>
              <a:r>
                <a:rPr lang="da-DK" sz="900" dirty="0">
                  <a:latin typeface="Calibri" panose="020F0502020204030204" pitchFamily="34" charset="0"/>
                </a:rPr>
                <a:t>Restprodukter kan ofte anvendes, fx afsvovlingsproduktet gips til byggematerialer og kulasker til cementindustrien. Bioasker bruges  ofte til gødskning.</a:t>
              </a:r>
            </a:p>
            <a:p>
              <a:pPr>
                <a:lnSpc>
                  <a:spcPct val="120000"/>
                </a:lnSpc>
              </a:pPr>
              <a:endParaRPr lang="da-DK" sz="900" dirty="0">
                <a:latin typeface="Calibri" panose="020F0502020204030204" pitchFamily="34" charset="0"/>
              </a:endParaRPr>
            </a:p>
            <a:p>
              <a:pPr>
                <a:lnSpc>
                  <a:spcPct val="120000"/>
                </a:lnSpc>
              </a:pPr>
              <a:r>
                <a:rPr lang="da-DK" sz="900" dirty="0">
                  <a:latin typeface="Calibri" panose="020F0502020204030204" pitchFamily="34" charset="0"/>
                </a:rPr>
                <a:t>Ved samproduktion med varme er anvendt 125 % metoden, </a:t>
              </a:r>
              <a:r>
                <a:rPr lang="da-DK" sz="900" dirty="0" err="1">
                  <a:latin typeface="Calibri" panose="020F0502020204030204" pitchFamily="34" charset="0"/>
                </a:rPr>
                <a:t>dvs</a:t>
              </a:r>
              <a:r>
                <a:rPr lang="da-DK" sz="900" dirty="0">
                  <a:latin typeface="Calibri" panose="020F0502020204030204" pitchFamily="34" charset="0"/>
                </a:rPr>
                <a:t> varmen produceres med en effektivitet på 125 %, øvrig brændsler allokeres elproduktionen.</a:t>
              </a:r>
              <a:endParaRPr lang="da-DK" sz="900" dirty="0">
                <a:latin typeface="TheSansLight-Plain" pitchFamily="34" charset="0"/>
              </a:endParaRP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0" y="9190038"/>
              <a:ext cx="6858000" cy="74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8BA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da-DK" sz="1100" dirty="0">
                  <a:latin typeface="Calibri" panose="020F0502020204030204" pitchFamily="34" charset="0"/>
                </a:rPr>
                <a:t>Beregning af miljøforhold og brændselsfordeling er baseret på retningslinjer fra Energinet.dk. </a:t>
              </a:r>
            </a:p>
            <a:p>
              <a:pPr algn="ctr">
                <a:spcBef>
                  <a:spcPct val="50000"/>
                </a:spcBef>
              </a:pPr>
              <a:r>
                <a:rPr lang="da-DK" sz="1100" dirty="0">
                  <a:latin typeface="Calibri" panose="020F0502020204030204" pitchFamily="34" charset="0"/>
                </a:rPr>
                <a:t>Besøg www.energinet.dk og læs mere om forudsætningerne.</a:t>
              </a:r>
            </a:p>
          </p:txBody>
        </p:sp>
        <p:grpSp>
          <p:nvGrpSpPr>
            <p:cNvPr id="2991" name="Group 943"/>
            <p:cNvGrpSpPr>
              <a:grpSpLocks/>
            </p:cNvGrpSpPr>
            <p:nvPr/>
          </p:nvGrpSpPr>
          <p:grpSpPr bwMode="auto">
            <a:xfrm>
              <a:off x="3384550" y="5638801"/>
              <a:ext cx="3167063" cy="3452813"/>
              <a:chOff x="2132" y="3552"/>
              <a:chExt cx="1995" cy="2175"/>
            </a:xfrm>
          </p:grpSpPr>
          <p:sp>
            <p:nvSpPr>
              <p:cNvPr id="2870" name="AutoShape 822"/>
              <p:cNvSpPr>
                <a:spLocks noChangeAspect="1" noChangeArrowheads="1" noTextEdit="1"/>
              </p:cNvSpPr>
              <p:nvPr/>
            </p:nvSpPr>
            <p:spPr bwMode="auto">
              <a:xfrm>
                <a:off x="2132" y="3552"/>
                <a:ext cx="1995" cy="21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2872" name="Rectangle 824"/>
              <p:cNvSpPr>
                <a:spLocks noChangeArrowheads="1"/>
              </p:cNvSpPr>
              <p:nvPr/>
            </p:nvSpPr>
            <p:spPr bwMode="auto">
              <a:xfrm>
                <a:off x="2151" y="3780"/>
                <a:ext cx="67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Emissioner til luften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873" name="Rectangle 825"/>
              <p:cNvSpPr>
                <a:spLocks noChangeArrowheads="1"/>
              </p:cNvSpPr>
              <p:nvPr/>
            </p:nvSpPr>
            <p:spPr bwMode="auto">
              <a:xfrm>
                <a:off x="2149" y="3882"/>
                <a:ext cx="9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CO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874" name="Rectangle 826"/>
              <p:cNvSpPr>
                <a:spLocks noChangeArrowheads="1"/>
              </p:cNvSpPr>
              <p:nvPr/>
            </p:nvSpPr>
            <p:spPr bwMode="auto">
              <a:xfrm>
                <a:off x="2243" y="3918"/>
                <a:ext cx="31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600">
                    <a:solidFill>
                      <a:srgbClr val="000000"/>
                    </a:solidFill>
                    <a:latin typeface="Verdana" pitchFamily="34" charset="0"/>
                  </a:rPr>
                  <a:t>2</a:t>
                </a:r>
                <a:endParaRPr lang="da-DK"/>
              </a:p>
            </p:txBody>
          </p:sp>
          <p:sp>
            <p:nvSpPr>
              <p:cNvPr id="2875" name="Rectangle 827"/>
              <p:cNvSpPr>
                <a:spLocks noChangeArrowheads="1"/>
              </p:cNvSpPr>
              <p:nvPr/>
            </p:nvSpPr>
            <p:spPr bwMode="auto">
              <a:xfrm>
                <a:off x="2270" y="3882"/>
                <a:ext cx="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800" dirty="0">
                    <a:solidFill>
                      <a:srgbClr val="000000"/>
                    </a:solidFill>
                    <a:latin typeface="Verdana" pitchFamily="34" charset="0"/>
                  </a:rPr>
                  <a:t> </a:t>
                </a:r>
                <a:endParaRPr lang="da-DK" dirty="0"/>
              </a:p>
            </p:txBody>
          </p:sp>
          <p:sp>
            <p:nvSpPr>
              <p:cNvPr id="2876" name="Rectangle 828"/>
              <p:cNvSpPr>
                <a:spLocks noChangeArrowheads="1"/>
              </p:cNvSpPr>
              <p:nvPr/>
            </p:nvSpPr>
            <p:spPr bwMode="auto">
              <a:xfrm>
                <a:off x="2293" y="3890"/>
                <a:ext cx="692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9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(Kuldioxid - drivhusgas</a:t>
                </a:r>
                <a:r>
                  <a:rPr lang="da-DK" sz="700" dirty="0">
                    <a:solidFill>
                      <a:srgbClr val="000000"/>
                    </a:solidFill>
                    <a:latin typeface="Verdana" pitchFamily="34" charset="0"/>
                  </a:rPr>
                  <a:t>)</a:t>
                </a:r>
                <a:endParaRPr lang="da-DK" dirty="0"/>
              </a:p>
            </p:txBody>
          </p:sp>
          <p:sp>
            <p:nvSpPr>
              <p:cNvPr id="2877" name="Rectangle 829"/>
              <p:cNvSpPr>
                <a:spLocks noChangeArrowheads="1"/>
              </p:cNvSpPr>
              <p:nvPr/>
            </p:nvSpPr>
            <p:spPr bwMode="auto">
              <a:xfrm>
                <a:off x="3353" y="3885"/>
                <a:ext cx="1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402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878" name="Rectangle 830"/>
              <p:cNvSpPr>
                <a:spLocks noChangeArrowheads="1"/>
              </p:cNvSpPr>
              <p:nvPr/>
            </p:nvSpPr>
            <p:spPr bwMode="auto">
              <a:xfrm>
                <a:off x="3828" y="3885"/>
                <a:ext cx="1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368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879" name="Rectangle 831"/>
              <p:cNvSpPr>
                <a:spLocks noChangeArrowheads="1"/>
              </p:cNvSpPr>
              <p:nvPr/>
            </p:nvSpPr>
            <p:spPr bwMode="auto">
              <a:xfrm>
                <a:off x="2149" y="3988"/>
                <a:ext cx="9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CH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880" name="Rectangle 832"/>
              <p:cNvSpPr>
                <a:spLocks noChangeArrowheads="1"/>
              </p:cNvSpPr>
              <p:nvPr/>
            </p:nvSpPr>
            <p:spPr bwMode="auto">
              <a:xfrm>
                <a:off x="2241" y="4024"/>
                <a:ext cx="31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60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da-DK"/>
              </a:p>
            </p:txBody>
          </p:sp>
          <p:sp>
            <p:nvSpPr>
              <p:cNvPr id="2881" name="Rectangle 833"/>
              <p:cNvSpPr>
                <a:spLocks noChangeArrowheads="1"/>
              </p:cNvSpPr>
              <p:nvPr/>
            </p:nvSpPr>
            <p:spPr bwMode="auto">
              <a:xfrm>
                <a:off x="2268" y="3988"/>
                <a:ext cx="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800">
                    <a:solidFill>
                      <a:srgbClr val="000000"/>
                    </a:solidFill>
                    <a:latin typeface="Verdana" pitchFamily="34" charset="0"/>
                  </a:rPr>
                  <a:t> </a:t>
                </a:r>
                <a:endParaRPr lang="da-DK"/>
              </a:p>
            </p:txBody>
          </p:sp>
          <p:sp>
            <p:nvSpPr>
              <p:cNvPr id="2882" name="Rectangle 834"/>
              <p:cNvSpPr>
                <a:spLocks noChangeArrowheads="1"/>
              </p:cNvSpPr>
              <p:nvPr/>
            </p:nvSpPr>
            <p:spPr bwMode="auto">
              <a:xfrm>
                <a:off x="2290" y="3996"/>
                <a:ext cx="614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700" dirty="0">
                    <a:solidFill>
                      <a:srgbClr val="000000"/>
                    </a:solidFill>
                    <a:latin typeface="Verdana" pitchFamily="34" charset="0"/>
                  </a:rPr>
                  <a:t>(</a:t>
                </a:r>
                <a:r>
                  <a:rPr lang="da-DK" sz="9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Metan - drivhusgas)</a:t>
                </a:r>
                <a:endParaRPr lang="da-DK" sz="9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883" name="Rectangle 835"/>
              <p:cNvSpPr>
                <a:spLocks noChangeArrowheads="1"/>
              </p:cNvSpPr>
              <p:nvPr/>
            </p:nvSpPr>
            <p:spPr bwMode="auto">
              <a:xfrm>
                <a:off x="3342" y="3991"/>
                <a:ext cx="14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0,30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884" name="Rectangle 836"/>
              <p:cNvSpPr>
                <a:spLocks noChangeArrowheads="1"/>
              </p:cNvSpPr>
              <p:nvPr/>
            </p:nvSpPr>
            <p:spPr bwMode="auto">
              <a:xfrm>
                <a:off x="3817" y="3991"/>
                <a:ext cx="14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0,32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885" name="Rectangle 837"/>
              <p:cNvSpPr>
                <a:spLocks noChangeArrowheads="1"/>
              </p:cNvSpPr>
              <p:nvPr/>
            </p:nvSpPr>
            <p:spPr bwMode="auto">
              <a:xfrm>
                <a:off x="2149" y="4094"/>
                <a:ext cx="5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N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886" name="Rectangle 838"/>
              <p:cNvSpPr>
                <a:spLocks noChangeArrowheads="1"/>
              </p:cNvSpPr>
              <p:nvPr/>
            </p:nvSpPr>
            <p:spPr bwMode="auto">
              <a:xfrm>
                <a:off x="2197" y="4130"/>
                <a:ext cx="31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600">
                    <a:solidFill>
                      <a:srgbClr val="000000"/>
                    </a:solidFill>
                    <a:latin typeface="Verdana" pitchFamily="34" charset="0"/>
                  </a:rPr>
                  <a:t>2</a:t>
                </a:r>
                <a:endParaRPr lang="da-DK"/>
              </a:p>
            </p:txBody>
          </p:sp>
          <p:sp>
            <p:nvSpPr>
              <p:cNvPr id="2887" name="Rectangle 839"/>
              <p:cNvSpPr>
                <a:spLocks noChangeArrowheads="1"/>
              </p:cNvSpPr>
              <p:nvPr/>
            </p:nvSpPr>
            <p:spPr bwMode="auto">
              <a:xfrm>
                <a:off x="2224" y="4094"/>
                <a:ext cx="7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O</a:t>
                </a:r>
                <a:r>
                  <a:rPr lang="da-DK" sz="800" dirty="0">
                    <a:solidFill>
                      <a:srgbClr val="000000"/>
                    </a:solidFill>
                    <a:latin typeface="Verdana" pitchFamily="34" charset="0"/>
                  </a:rPr>
                  <a:t> </a:t>
                </a:r>
                <a:endParaRPr lang="da-DK" dirty="0"/>
              </a:p>
            </p:txBody>
          </p:sp>
          <p:sp>
            <p:nvSpPr>
              <p:cNvPr id="2888" name="Rectangle 840"/>
              <p:cNvSpPr>
                <a:spLocks noChangeArrowheads="1"/>
              </p:cNvSpPr>
              <p:nvPr/>
            </p:nvSpPr>
            <p:spPr bwMode="auto">
              <a:xfrm>
                <a:off x="2296" y="4102"/>
                <a:ext cx="69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9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(Lattergas - drivhusgas</a:t>
                </a:r>
                <a:r>
                  <a:rPr lang="da-DK" sz="700" dirty="0">
                    <a:solidFill>
                      <a:srgbClr val="000000"/>
                    </a:solidFill>
                    <a:latin typeface="Verdana" pitchFamily="34" charset="0"/>
                  </a:rPr>
                  <a:t>)</a:t>
                </a:r>
                <a:endParaRPr lang="da-DK" dirty="0"/>
              </a:p>
            </p:txBody>
          </p:sp>
          <p:sp>
            <p:nvSpPr>
              <p:cNvPr id="2889" name="Rectangle 841"/>
              <p:cNvSpPr>
                <a:spLocks noChangeArrowheads="1"/>
              </p:cNvSpPr>
              <p:nvPr/>
            </p:nvSpPr>
            <p:spPr bwMode="auto">
              <a:xfrm>
                <a:off x="3322" y="4097"/>
                <a:ext cx="18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0,005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890" name="Rectangle 842"/>
              <p:cNvSpPr>
                <a:spLocks noChangeArrowheads="1"/>
              </p:cNvSpPr>
              <p:nvPr/>
            </p:nvSpPr>
            <p:spPr bwMode="auto">
              <a:xfrm>
                <a:off x="3797" y="4097"/>
                <a:ext cx="18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0,004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891" name="Rectangle 843"/>
              <p:cNvSpPr>
                <a:spLocks noChangeArrowheads="1"/>
              </p:cNvSpPr>
              <p:nvPr/>
            </p:nvSpPr>
            <p:spPr bwMode="auto">
              <a:xfrm>
                <a:off x="2149" y="4200"/>
                <a:ext cx="48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Drivhusgasser</a:t>
                </a:r>
                <a:r>
                  <a:rPr lang="da-DK" sz="800" dirty="0">
                    <a:solidFill>
                      <a:srgbClr val="000000"/>
                    </a:solidFill>
                    <a:latin typeface="Verdana" pitchFamily="34" charset="0"/>
                  </a:rPr>
                  <a:t> </a:t>
                </a:r>
                <a:endParaRPr lang="da-DK" dirty="0"/>
              </a:p>
            </p:txBody>
          </p:sp>
          <p:sp>
            <p:nvSpPr>
              <p:cNvPr id="2892" name="Rectangle 844"/>
              <p:cNvSpPr>
                <a:spLocks noChangeArrowheads="1"/>
              </p:cNvSpPr>
              <p:nvPr/>
            </p:nvSpPr>
            <p:spPr bwMode="auto">
              <a:xfrm>
                <a:off x="2626" y="4208"/>
                <a:ext cx="109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9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(CO</a:t>
                </a:r>
                <a:endParaRPr lang="da-DK" sz="9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893" name="Rectangle 845"/>
              <p:cNvSpPr>
                <a:spLocks noChangeArrowheads="1"/>
              </p:cNvSpPr>
              <p:nvPr/>
            </p:nvSpPr>
            <p:spPr bwMode="auto">
              <a:xfrm>
                <a:off x="2736" y="4239"/>
                <a:ext cx="2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500">
                    <a:solidFill>
                      <a:srgbClr val="000000"/>
                    </a:solidFill>
                    <a:latin typeface="Verdana" pitchFamily="34" charset="0"/>
                  </a:rPr>
                  <a:t>2</a:t>
                </a:r>
                <a:endParaRPr lang="da-DK"/>
              </a:p>
            </p:txBody>
          </p:sp>
          <p:sp>
            <p:nvSpPr>
              <p:cNvPr id="2894" name="Rectangle 846"/>
              <p:cNvSpPr>
                <a:spLocks noChangeArrowheads="1"/>
              </p:cNvSpPr>
              <p:nvPr/>
            </p:nvSpPr>
            <p:spPr bwMode="auto">
              <a:xfrm>
                <a:off x="2761" y="4208"/>
                <a:ext cx="148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700" dirty="0">
                    <a:solidFill>
                      <a:srgbClr val="000000"/>
                    </a:solidFill>
                    <a:latin typeface="Verdana" pitchFamily="34" charset="0"/>
                  </a:rPr>
                  <a:t>-</a:t>
                </a:r>
                <a:r>
                  <a:rPr lang="da-DK" sz="900" dirty="0" err="1">
                    <a:solidFill>
                      <a:srgbClr val="000000"/>
                    </a:solidFill>
                    <a:latin typeface="Calibri" panose="020F0502020204030204" pitchFamily="34" charset="0"/>
                  </a:rPr>
                  <a:t>ækv</a:t>
                </a:r>
                <a:endParaRPr lang="da-DK" sz="9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895" name="Rectangle 847"/>
              <p:cNvSpPr>
                <a:spLocks noChangeArrowheads="1"/>
              </p:cNvSpPr>
              <p:nvPr/>
            </p:nvSpPr>
            <p:spPr bwMode="auto">
              <a:xfrm>
                <a:off x="2904" y="4208"/>
                <a:ext cx="4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9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.)</a:t>
                </a:r>
                <a:endParaRPr lang="da-DK" sz="9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896" name="Rectangle 848"/>
              <p:cNvSpPr>
                <a:spLocks noChangeArrowheads="1"/>
              </p:cNvSpPr>
              <p:nvPr/>
            </p:nvSpPr>
            <p:spPr bwMode="auto">
              <a:xfrm>
                <a:off x="3353" y="4203"/>
                <a:ext cx="1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latin typeface="Calibri" panose="020F0502020204030204" pitchFamily="34" charset="0"/>
                  </a:rPr>
                  <a:t>412</a:t>
                </a:r>
              </a:p>
            </p:txBody>
          </p:sp>
          <p:sp>
            <p:nvSpPr>
              <p:cNvPr id="2897" name="Rectangle 849"/>
              <p:cNvSpPr>
                <a:spLocks noChangeArrowheads="1"/>
              </p:cNvSpPr>
              <p:nvPr/>
            </p:nvSpPr>
            <p:spPr bwMode="auto">
              <a:xfrm>
                <a:off x="3828" y="4203"/>
                <a:ext cx="1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378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898" name="Rectangle 850"/>
              <p:cNvSpPr>
                <a:spLocks noChangeArrowheads="1"/>
              </p:cNvSpPr>
              <p:nvPr/>
            </p:nvSpPr>
            <p:spPr bwMode="auto">
              <a:xfrm>
                <a:off x="2149" y="4305"/>
                <a:ext cx="9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SO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899" name="Rectangle 851"/>
              <p:cNvSpPr>
                <a:spLocks noChangeArrowheads="1"/>
              </p:cNvSpPr>
              <p:nvPr/>
            </p:nvSpPr>
            <p:spPr bwMode="auto">
              <a:xfrm>
                <a:off x="2242" y="4341"/>
                <a:ext cx="31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600">
                    <a:solidFill>
                      <a:srgbClr val="000000"/>
                    </a:solidFill>
                    <a:latin typeface="Verdana" pitchFamily="34" charset="0"/>
                  </a:rPr>
                  <a:t>2</a:t>
                </a:r>
                <a:endParaRPr lang="da-DK"/>
              </a:p>
            </p:txBody>
          </p:sp>
          <p:sp>
            <p:nvSpPr>
              <p:cNvPr id="2900" name="Rectangle 852"/>
              <p:cNvSpPr>
                <a:spLocks noChangeArrowheads="1"/>
              </p:cNvSpPr>
              <p:nvPr/>
            </p:nvSpPr>
            <p:spPr bwMode="auto">
              <a:xfrm>
                <a:off x="2270" y="4305"/>
                <a:ext cx="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800" dirty="0">
                    <a:solidFill>
                      <a:srgbClr val="000000"/>
                    </a:solidFill>
                    <a:latin typeface="Verdana" pitchFamily="34" charset="0"/>
                  </a:rPr>
                  <a:t> </a:t>
                </a:r>
                <a:endParaRPr lang="da-DK" dirty="0"/>
              </a:p>
            </p:txBody>
          </p:sp>
          <p:sp>
            <p:nvSpPr>
              <p:cNvPr id="2901" name="Rectangle 853"/>
              <p:cNvSpPr>
                <a:spLocks noChangeArrowheads="1"/>
              </p:cNvSpPr>
              <p:nvPr/>
            </p:nvSpPr>
            <p:spPr bwMode="auto">
              <a:xfrm>
                <a:off x="2292" y="4313"/>
                <a:ext cx="384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700" dirty="0">
                    <a:solidFill>
                      <a:srgbClr val="000000"/>
                    </a:solidFill>
                    <a:latin typeface="Verdana" pitchFamily="34" charset="0"/>
                  </a:rPr>
                  <a:t>(</a:t>
                </a:r>
                <a:r>
                  <a:rPr lang="da-DK" sz="9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Svovldioxid)</a:t>
                </a:r>
                <a:endParaRPr lang="da-DK" sz="9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02" name="Rectangle 854"/>
              <p:cNvSpPr>
                <a:spLocks noChangeArrowheads="1"/>
              </p:cNvSpPr>
              <p:nvPr/>
            </p:nvSpPr>
            <p:spPr bwMode="auto">
              <a:xfrm>
                <a:off x="3342" y="4309"/>
                <a:ext cx="14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0,06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03" name="Rectangle 855"/>
              <p:cNvSpPr>
                <a:spLocks noChangeArrowheads="1"/>
              </p:cNvSpPr>
              <p:nvPr/>
            </p:nvSpPr>
            <p:spPr bwMode="auto">
              <a:xfrm>
                <a:off x="3817" y="4309"/>
                <a:ext cx="14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0,06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04" name="Rectangle 856"/>
              <p:cNvSpPr>
                <a:spLocks noChangeArrowheads="1"/>
              </p:cNvSpPr>
              <p:nvPr/>
            </p:nvSpPr>
            <p:spPr bwMode="auto">
              <a:xfrm>
                <a:off x="2149" y="4411"/>
                <a:ext cx="10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NO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05" name="Rectangle 857"/>
              <p:cNvSpPr>
                <a:spLocks noChangeArrowheads="1"/>
              </p:cNvSpPr>
              <p:nvPr/>
            </p:nvSpPr>
            <p:spPr bwMode="auto">
              <a:xfrm>
                <a:off x="2247" y="4447"/>
                <a:ext cx="28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600">
                    <a:solidFill>
                      <a:srgbClr val="000000"/>
                    </a:solidFill>
                    <a:latin typeface="Verdana" pitchFamily="34" charset="0"/>
                  </a:rPr>
                  <a:t>x</a:t>
                </a:r>
                <a:endParaRPr lang="da-DK"/>
              </a:p>
            </p:txBody>
          </p:sp>
          <p:sp>
            <p:nvSpPr>
              <p:cNvPr id="2906" name="Rectangle 858"/>
              <p:cNvSpPr>
                <a:spLocks noChangeArrowheads="1"/>
              </p:cNvSpPr>
              <p:nvPr/>
            </p:nvSpPr>
            <p:spPr bwMode="auto">
              <a:xfrm>
                <a:off x="2272" y="4411"/>
                <a:ext cx="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800">
                    <a:solidFill>
                      <a:srgbClr val="000000"/>
                    </a:solidFill>
                    <a:latin typeface="Verdana" pitchFamily="34" charset="0"/>
                  </a:rPr>
                  <a:t> </a:t>
                </a:r>
                <a:endParaRPr lang="da-DK"/>
              </a:p>
            </p:txBody>
          </p:sp>
          <p:sp>
            <p:nvSpPr>
              <p:cNvPr id="2907" name="Rectangle 859"/>
              <p:cNvSpPr>
                <a:spLocks noChangeArrowheads="1"/>
              </p:cNvSpPr>
              <p:nvPr/>
            </p:nvSpPr>
            <p:spPr bwMode="auto">
              <a:xfrm>
                <a:off x="2294" y="4419"/>
                <a:ext cx="25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700">
                    <a:solidFill>
                      <a:srgbClr val="000000"/>
                    </a:solidFill>
                    <a:latin typeface="Verdana" pitchFamily="34" charset="0"/>
                  </a:rPr>
                  <a:t>(</a:t>
                </a:r>
                <a:endParaRPr lang="da-DK"/>
              </a:p>
            </p:txBody>
          </p:sp>
          <p:sp>
            <p:nvSpPr>
              <p:cNvPr id="2908" name="Rectangle 860"/>
              <p:cNvSpPr>
                <a:spLocks noChangeArrowheads="1"/>
              </p:cNvSpPr>
              <p:nvPr/>
            </p:nvSpPr>
            <p:spPr bwMode="auto">
              <a:xfrm>
                <a:off x="2320" y="4419"/>
                <a:ext cx="352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9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Kvælstofilte</a:t>
                </a:r>
                <a:endParaRPr lang="da-DK" sz="9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09" name="Rectangle 861"/>
              <p:cNvSpPr>
                <a:spLocks noChangeArrowheads="1"/>
              </p:cNvSpPr>
              <p:nvPr/>
            </p:nvSpPr>
            <p:spPr bwMode="auto">
              <a:xfrm>
                <a:off x="2673" y="4429"/>
                <a:ext cx="25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700" dirty="0">
                    <a:solidFill>
                      <a:srgbClr val="000000"/>
                    </a:solidFill>
                    <a:latin typeface="Verdana" pitchFamily="34" charset="0"/>
                  </a:rPr>
                  <a:t>)</a:t>
                </a:r>
                <a:endParaRPr lang="da-DK" dirty="0"/>
              </a:p>
            </p:txBody>
          </p:sp>
          <p:sp>
            <p:nvSpPr>
              <p:cNvPr id="2910" name="Rectangle 862"/>
              <p:cNvSpPr>
                <a:spLocks noChangeArrowheads="1"/>
              </p:cNvSpPr>
              <p:nvPr/>
            </p:nvSpPr>
            <p:spPr bwMode="auto">
              <a:xfrm>
                <a:off x="3342" y="4415"/>
                <a:ext cx="14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0,31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11" name="Rectangle 863"/>
              <p:cNvSpPr>
                <a:spLocks noChangeArrowheads="1"/>
              </p:cNvSpPr>
              <p:nvPr/>
            </p:nvSpPr>
            <p:spPr bwMode="auto">
              <a:xfrm>
                <a:off x="3817" y="4415"/>
                <a:ext cx="14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0,36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12" name="Rectangle 864"/>
              <p:cNvSpPr>
                <a:spLocks noChangeArrowheads="1"/>
              </p:cNvSpPr>
              <p:nvPr/>
            </p:nvSpPr>
            <p:spPr bwMode="auto">
              <a:xfrm>
                <a:off x="2149" y="4521"/>
                <a:ext cx="115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CO 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13" name="Rectangle 865"/>
              <p:cNvSpPr>
                <a:spLocks noChangeArrowheads="1"/>
              </p:cNvSpPr>
              <p:nvPr/>
            </p:nvSpPr>
            <p:spPr bwMode="auto">
              <a:xfrm>
                <a:off x="2265" y="4529"/>
                <a:ext cx="235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9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(Kulilte</a:t>
                </a:r>
                <a:r>
                  <a:rPr lang="da-DK" sz="700" dirty="0">
                    <a:solidFill>
                      <a:srgbClr val="000000"/>
                    </a:solidFill>
                    <a:latin typeface="Verdana" pitchFamily="34" charset="0"/>
                  </a:rPr>
                  <a:t>)</a:t>
                </a:r>
                <a:endParaRPr lang="da-DK" dirty="0"/>
              </a:p>
            </p:txBody>
          </p:sp>
          <p:sp>
            <p:nvSpPr>
              <p:cNvPr id="2914" name="Rectangle 866"/>
              <p:cNvSpPr>
                <a:spLocks noChangeArrowheads="1"/>
              </p:cNvSpPr>
              <p:nvPr/>
            </p:nvSpPr>
            <p:spPr bwMode="auto">
              <a:xfrm>
                <a:off x="3342" y="4521"/>
                <a:ext cx="14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0,12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15" name="Rectangle 867"/>
              <p:cNvSpPr>
                <a:spLocks noChangeArrowheads="1"/>
              </p:cNvSpPr>
              <p:nvPr/>
            </p:nvSpPr>
            <p:spPr bwMode="auto">
              <a:xfrm>
                <a:off x="3817" y="4521"/>
                <a:ext cx="1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0,1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16" name="Rectangle 868"/>
              <p:cNvSpPr>
                <a:spLocks noChangeArrowheads="1"/>
              </p:cNvSpPr>
              <p:nvPr/>
            </p:nvSpPr>
            <p:spPr bwMode="auto">
              <a:xfrm>
                <a:off x="2149" y="4627"/>
                <a:ext cx="305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NMVOC </a:t>
                </a:r>
                <a:r>
                  <a:rPr lang="da-DK" sz="800" dirty="0">
                    <a:solidFill>
                      <a:srgbClr val="000000"/>
                    </a:solidFill>
                    <a:latin typeface="Verdana" pitchFamily="34" charset="0"/>
                  </a:rPr>
                  <a:t> </a:t>
                </a:r>
                <a:endParaRPr lang="da-DK" dirty="0"/>
              </a:p>
            </p:txBody>
          </p:sp>
          <p:sp>
            <p:nvSpPr>
              <p:cNvPr id="2917" name="Rectangle 869"/>
              <p:cNvSpPr>
                <a:spLocks noChangeArrowheads="1"/>
              </p:cNvSpPr>
              <p:nvPr/>
            </p:nvSpPr>
            <p:spPr bwMode="auto">
              <a:xfrm>
                <a:off x="2410" y="4634"/>
                <a:ext cx="25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700" dirty="0">
                    <a:solidFill>
                      <a:srgbClr val="000000"/>
                    </a:solidFill>
                    <a:latin typeface="Verdana" pitchFamily="34" charset="0"/>
                  </a:rPr>
                  <a:t>(</a:t>
                </a:r>
                <a:endParaRPr lang="da-DK" dirty="0"/>
              </a:p>
            </p:txBody>
          </p:sp>
          <p:sp>
            <p:nvSpPr>
              <p:cNvPr id="2918" name="Rectangle 870"/>
              <p:cNvSpPr>
                <a:spLocks noChangeArrowheads="1"/>
              </p:cNvSpPr>
              <p:nvPr/>
            </p:nvSpPr>
            <p:spPr bwMode="auto">
              <a:xfrm>
                <a:off x="2435" y="4634"/>
                <a:ext cx="70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900" dirty="0" err="1">
                    <a:solidFill>
                      <a:srgbClr val="000000"/>
                    </a:solidFill>
                    <a:latin typeface="Calibri" panose="020F0502020204030204" pitchFamily="34" charset="0"/>
                  </a:rPr>
                  <a:t>Uforbrændte</a:t>
                </a:r>
                <a:r>
                  <a:rPr lang="da-DK" sz="9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kulbrinter</a:t>
                </a:r>
                <a:endParaRPr lang="da-DK" sz="9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19" name="Rectangle 871"/>
              <p:cNvSpPr>
                <a:spLocks noChangeArrowheads="1"/>
              </p:cNvSpPr>
              <p:nvPr/>
            </p:nvSpPr>
            <p:spPr bwMode="auto">
              <a:xfrm>
                <a:off x="3136" y="4633"/>
                <a:ext cx="32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da-DK" sz="700" dirty="0">
                    <a:solidFill>
                      <a:srgbClr val="000000"/>
                    </a:solidFill>
                    <a:latin typeface="Verdana" pitchFamily="34" charset="0"/>
                  </a:rPr>
                  <a:t>)</a:t>
                </a:r>
                <a:endParaRPr lang="da-DK" dirty="0"/>
              </a:p>
            </p:txBody>
          </p:sp>
          <p:sp>
            <p:nvSpPr>
              <p:cNvPr id="2920" name="Rectangle 872"/>
              <p:cNvSpPr>
                <a:spLocks noChangeArrowheads="1"/>
              </p:cNvSpPr>
              <p:nvPr/>
            </p:nvSpPr>
            <p:spPr bwMode="auto">
              <a:xfrm>
                <a:off x="3342" y="4627"/>
                <a:ext cx="14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0,06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21" name="Rectangle 873"/>
              <p:cNvSpPr>
                <a:spLocks noChangeArrowheads="1"/>
              </p:cNvSpPr>
              <p:nvPr/>
            </p:nvSpPr>
            <p:spPr bwMode="auto">
              <a:xfrm>
                <a:off x="3817" y="4627"/>
                <a:ext cx="14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0,06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22" name="Rectangle 874"/>
              <p:cNvSpPr>
                <a:spLocks noChangeArrowheads="1"/>
              </p:cNvSpPr>
              <p:nvPr/>
            </p:nvSpPr>
            <p:spPr bwMode="auto">
              <a:xfrm>
                <a:off x="2149" y="4732"/>
                <a:ext cx="27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Partikler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23" name="Rectangle 875"/>
              <p:cNvSpPr>
                <a:spLocks noChangeArrowheads="1"/>
              </p:cNvSpPr>
              <p:nvPr/>
            </p:nvSpPr>
            <p:spPr bwMode="auto">
              <a:xfrm>
                <a:off x="3342" y="4732"/>
                <a:ext cx="14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0,01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24" name="Rectangle 876"/>
              <p:cNvSpPr>
                <a:spLocks noChangeArrowheads="1"/>
              </p:cNvSpPr>
              <p:nvPr/>
            </p:nvSpPr>
            <p:spPr bwMode="auto">
              <a:xfrm>
                <a:off x="3817" y="4732"/>
                <a:ext cx="14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0,01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25" name="Rectangle 877"/>
              <p:cNvSpPr>
                <a:spLocks noChangeArrowheads="1"/>
              </p:cNvSpPr>
              <p:nvPr/>
            </p:nvSpPr>
            <p:spPr bwMode="auto">
              <a:xfrm>
                <a:off x="2151" y="4870"/>
                <a:ext cx="48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Restprodukter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26" name="Rectangle 878"/>
              <p:cNvSpPr>
                <a:spLocks noChangeArrowheads="1"/>
              </p:cNvSpPr>
              <p:nvPr/>
            </p:nvSpPr>
            <p:spPr bwMode="auto">
              <a:xfrm>
                <a:off x="2149" y="4976"/>
                <a:ext cx="405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Kulflyveaske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27" name="Rectangle 879"/>
              <p:cNvSpPr>
                <a:spLocks noChangeArrowheads="1"/>
              </p:cNvSpPr>
              <p:nvPr/>
            </p:nvSpPr>
            <p:spPr bwMode="auto">
              <a:xfrm>
                <a:off x="3353" y="4967"/>
                <a:ext cx="15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13,1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28" name="Rectangle 880"/>
              <p:cNvSpPr>
                <a:spLocks noChangeArrowheads="1"/>
              </p:cNvSpPr>
              <p:nvPr/>
            </p:nvSpPr>
            <p:spPr bwMode="auto">
              <a:xfrm>
                <a:off x="3828" y="4976"/>
                <a:ext cx="18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9,9</a:t>
                </a:r>
              </a:p>
              <a:p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29" name="Rectangle 881"/>
              <p:cNvSpPr>
                <a:spLocks noChangeArrowheads="1"/>
              </p:cNvSpPr>
              <p:nvPr/>
            </p:nvSpPr>
            <p:spPr bwMode="auto">
              <a:xfrm>
                <a:off x="2149" y="5082"/>
                <a:ext cx="308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Kulslagge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30" name="Rectangle 882"/>
              <p:cNvSpPr>
                <a:spLocks noChangeArrowheads="1"/>
              </p:cNvSpPr>
              <p:nvPr/>
            </p:nvSpPr>
            <p:spPr bwMode="auto">
              <a:xfrm>
                <a:off x="3362" y="5082"/>
                <a:ext cx="1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2,3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31" name="Rectangle 883"/>
              <p:cNvSpPr>
                <a:spLocks noChangeArrowheads="1"/>
              </p:cNvSpPr>
              <p:nvPr/>
            </p:nvSpPr>
            <p:spPr bwMode="auto">
              <a:xfrm>
                <a:off x="3837" y="5082"/>
                <a:ext cx="1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1,7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32" name="Rectangle 884"/>
              <p:cNvSpPr>
                <a:spLocks noChangeArrowheads="1"/>
              </p:cNvSpPr>
              <p:nvPr/>
            </p:nvSpPr>
            <p:spPr bwMode="auto">
              <a:xfrm>
                <a:off x="2149" y="5188"/>
                <a:ext cx="71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Afsvovlingsprodukter</a:t>
                </a:r>
                <a:r>
                  <a:rPr lang="da-DK" sz="9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</a:t>
                </a:r>
                <a:endParaRPr lang="da-DK" sz="9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33" name="Rectangle 885"/>
              <p:cNvSpPr>
                <a:spLocks noChangeArrowheads="1"/>
              </p:cNvSpPr>
              <p:nvPr/>
            </p:nvSpPr>
            <p:spPr bwMode="auto">
              <a:xfrm>
                <a:off x="2847" y="5195"/>
                <a:ext cx="321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700" dirty="0">
                    <a:solidFill>
                      <a:srgbClr val="000000"/>
                    </a:solidFill>
                    <a:latin typeface="Verdana" pitchFamily="34" charset="0"/>
                  </a:rPr>
                  <a:t>(</a:t>
                </a:r>
                <a:r>
                  <a:rPr lang="da-DK" sz="9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Gips m.v.)</a:t>
                </a:r>
                <a:endParaRPr lang="da-DK" sz="9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34" name="Rectangle 886"/>
              <p:cNvSpPr>
                <a:spLocks noChangeArrowheads="1"/>
              </p:cNvSpPr>
              <p:nvPr/>
            </p:nvSpPr>
            <p:spPr bwMode="auto">
              <a:xfrm>
                <a:off x="3362" y="5188"/>
                <a:ext cx="1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4,8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35" name="Rectangle 887"/>
              <p:cNvSpPr>
                <a:spLocks noChangeArrowheads="1"/>
              </p:cNvSpPr>
              <p:nvPr/>
            </p:nvSpPr>
            <p:spPr bwMode="auto">
              <a:xfrm>
                <a:off x="3837" y="5188"/>
                <a:ext cx="1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3,6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36" name="Rectangle 888"/>
              <p:cNvSpPr>
                <a:spLocks noChangeArrowheads="1"/>
              </p:cNvSpPr>
              <p:nvPr/>
            </p:nvSpPr>
            <p:spPr bwMode="auto">
              <a:xfrm>
                <a:off x="2149" y="5293"/>
                <a:ext cx="21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Slagge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37" name="Rectangle 889"/>
              <p:cNvSpPr>
                <a:spLocks noChangeArrowheads="1"/>
              </p:cNvSpPr>
              <p:nvPr/>
            </p:nvSpPr>
            <p:spPr bwMode="auto">
              <a:xfrm>
                <a:off x="2367" y="5301"/>
                <a:ext cx="45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700" dirty="0">
                    <a:solidFill>
                      <a:srgbClr val="000000"/>
                    </a:solidFill>
                    <a:latin typeface="Verdana" pitchFamily="34" charset="0"/>
                  </a:rPr>
                  <a:t> (</a:t>
                </a:r>
                <a:endParaRPr lang="da-DK" dirty="0"/>
              </a:p>
            </p:txBody>
          </p:sp>
          <p:sp>
            <p:nvSpPr>
              <p:cNvPr id="2938" name="Rectangle 890"/>
              <p:cNvSpPr>
                <a:spLocks noChangeArrowheads="1"/>
              </p:cNvSpPr>
              <p:nvPr/>
            </p:nvSpPr>
            <p:spPr bwMode="auto">
              <a:xfrm>
                <a:off x="2412" y="5301"/>
                <a:ext cx="57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9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affaldsforbrænding</a:t>
                </a:r>
                <a:endParaRPr lang="da-DK" sz="9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39" name="Rectangle 891"/>
              <p:cNvSpPr>
                <a:spLocks noChangeArrowheads="1"/>
              </p:cNvSpPr>
              <p:nvPr/>
            </p:nvSpPr>
            <p:spPr bwMode="auto">
              <a:xfrm>
                <a:off x="2985" y="5301"/>
                <a:ext cx="25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700" dirty="0">
                    <a:solidFill>
                      <a:srgbClr val="000000"/>
                    </a:solidFill>
                    <a:latin typeface="Verdana" pitchFamily="34" charset="0"/>
                  </a:rPr>
                  <a:t>)</a:t>
                </a:r>
                <a:endParaRPr lang="da-DK" dirty="0"/>
              </a:p>
            </p:txBody>
          </p:sp>
          <p:sp>
            <p:nvSpPr>
              <p:cNvPr id="2940" name="Rectangle 892"/>
              <p:cNvSpPr>
                <a:spLocks noChangeArrowheads="1"/>
              </p:cNvSpPr>
              <p:nvPr/>
            </p:nvSpPr>
            <p:spPr bwMode="auto">
              <a:xfrm>
                <a:off x="3362" y="5293"/>
                <a:ext cx="1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3,4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41" name="Rectangle 893"/>
              <p:cNvSpPr>
                <a:spLocks noChangeArrowheads="1"/>
              </p:cNvSpPr>
              <p:nvPr/>
            </p:nvSpPr>
            <p:spPr bwMode="auto">
              <a:xfrm>
                <a:off x="3837" y="5293"/>
                <a:ext cx="1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3,3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42" name="Rectangle 894"/>
              <p:cNvSpPr>
                <a:spLocks noChangeArrowheads="1"/>
              </p:cNvSpPr>
              <p:nvPr/>
            </p:nvSpPr>
            <p:spPr bwMode="auto">
              <a:xfrm>
                <a:off x="2149" y="5399"/>
                <a:ext cx="14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RGA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43" name="Rectangle 895"/>
              <p:cNvSpPr>
                <a:spLocks noChangeArrowheads="1"/>
              </p:cNvSpPr>
              <p:nvPr/>
            </p:nvSpPr>
            <p:spPr bwMode="auto">
              <a:xfrm>
                <a:off x="2286" y="5407"/>
                <a:ext cx="45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700" dirty="0">
                    <a:solidFill>
                      <a:srgbClr val="000000"/>
                    </a:solidFill>
                    <a:latin typeface="Verdana" pitchFamily="34" charset="0"/>
                  </a:rPr>
                  <a:t> (</a:t>
                </a:r>
                <a:endParaRPr lang="da-DK" dirty="0"/>
              </a:p>
            </p:txBody>
          </p:sp>
          <p:sp>
            <p:nvSpPr>
              <p:cNvPr id="2944" name="Rectangle 896"/>
              <p:cNvSpPr>
                <a:spLocks noChangeArrowheads="1"/>
              </p:cNvSpPr>
              <p:nvPr/>
            </p:nvSpPr>
            <p:spPr bwMode="auto">
              <a:xfrm>
                <a:off x="2332" y="5407"/>
                <a:ext cx="364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9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røggasaffald</a:t>
                </a:r>
                <a:endParaRPr lang="da-DK" sz="9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45" name="Rectangle 897"/>
              <p:cNvSpPr>
                <a:spLocks noChangeArrowheads="1"/>
              </p:cNvSpPr>
              <p:nvPr/>
            </p:nvSpPr>
            <p:spPr bwMode="auto">
              <a:xfrm>
                <a:off x="2699" y="5417"/>
                <a:ext cx="25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700" dirty="0">
                    <a:solidFill>
                      <a:srgbClr val="000000"/>
                    </a:solidFill>
                    <a:latin typeface="Verdana" pitchFamily="34" charset="0"/>
                  </a:rPr>
                  <a:t>)</a:t>
                </a:r>
                <a:endParaRPr lang="da-DK" dirty="0"/>
              </a:p>
            </p:txBody>
          </p:sp>
          <p:sp>
            <p:nvSpPr>
              <p:cNvPr id="2946" name="Rectangle 898"/>
              <p:cNvSpPr>
                <a:spLocks noChangeArrowheads="1"/>
              </p:cNvSpPr>
              <p:nvPr/>
            </p:nvSpPr>
            <p:spPr bwMode="auto">
              <a:xfrm>
                <a:off x="3362" y="5399"/>
                <a:ext cx="1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0,5</a:t>
                </a:r>
              </a:p>
            </p:txBody>
          </p:sp>
          <p:sp>
            <p:nvSpPr>
              <p:cNvPr id="2947" name="Rectangle 899"/>
              <p:cNvSpPr>
                <a:spLocks noChangeArrowheads="1"/>
              </p:cNvSpPr>
              <p:nvPr/>
            </p:nvSpPr>
            <p:spPr bwMode="auto">
              <a:xfrm>
                <a:off x="3837" y="5399"/>
                <a:ext cx="1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0,5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48" name="Rectangle 900"/>
              <p:cNvSpPr>
                <a:spLocks noChangeArrowheads="1"/>
              </p:cNvSpPr>
              <p:nvPr/>
            </p:nvSpPr>
            <p:spPr bwMode="auto">
              <a:xfrm>
                <a:off x="2149" y="5505"/>
                <a:ext cx="2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Bioaske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49" name="Rectangle 901"/>
              <p:cNvSpPr>
                <a:spLocks noChangeArrowheads="1"/>
              </p:cNvSpPr>
              <p:nvPr/>
            </p:nvSpPr>
            <p:spPr bwMode="auto">
              <a:xfrm>
                <a:off x="3362" y="5505"/>
                <a:ext cx="1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0,1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50" name="Rectangle 902"/>
              <p:cNvSpPr>
                <a:spLocks noChangeArrowheads="1"/>
              </p:cNvSpPr>
              <p:nvPr/>
            </p:nvSpPr>
            <p:spPr bwMode="auto">
              <a:xfrm>
                <a:off x="3837" y="5505"/>
                <a:ext cx="14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0,02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51" name="Rectangle 903"/>
              <p:cNvSpPr>
                <a:spLocks noChangeArrowheads="1"/>
              </p:cNvSpPr>
              <p:nvPr/>
            </p:nvSpPr>
            <p:spPr bwMode="auto">
              <a:xfrm>
                <a:off x="2149" y="5611"/>
                <a:ext cx="59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Radioaktivt affald 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52" name="Rectangle 904"/>
              <p:cNvSpPr>
                <a:spLocks noChangeArrowheads="1"/>
              </p:cNvSpPr>
              <p:nvPr/>
            </p:nvSpPr>
            <p:spPr bwMode="auto">
              <a:xfrm>
                <a:off x="2733" y="5619"/>
                <a:ext cx="14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700" dirty="0">
                    <a:solidFill>
                      <a:srgbClr val="000000"/>
                    </a:solidFill>
                    <a:latin typeface="Verdana" pitchFamily="34" charset="0"/>
                  </a:rPr>
                  <a:t>(</a:t>
                </a:r>
                <a:r>
                  <a:rPr lang="da-DK" sz="9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mg)</a:t>
                </a:r>
                <a:endParaRPr lang="da-DK" sz="9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55" name="Rectangle 907"/>
              <p:cNvSpPr>
                <a:spLocks noChangeArrowheads="1"/>
              </p:cNvSpPr>
              <p:nvPr/>
            </p:nvSpPr>
            <p:spPr bwMode="auto">
              <a:xfrm>
                <a:off x="3527" y="4866"/>
                <a:ext cx="228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g/kWh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56" name="Rectangle 908"/>
              <p:cNvSpPr>
                <a:spLocks noChangeArrowheads="1"/>
              </p:cNvSpPr>
              <p:nvPr/>
            </p:nvSpPr>
            <p:spPr bwMode="auto">
              <a:xfrm>
                <a:off x="2151" y="3561"/>
                <a:ext cx="73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Ved forbrug af 1 kWh 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57" name="Rectangle 909"/>
              <p:cNvSpPr>
                <a:spLocks noChangeArrowheads="1"/>
              </p:cNvSpPr>
              <p:nvPr/>
            </p:nvSpPr>
            <p:spPr bwMode="auto">
              <a:xfrm>
                <a:off x="2151" y="3648"/>
                <a:ext cx="44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fremkommer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58" name="Rectangle 910"/>
              <p:cNvSpPr>
                <a:spLocks noChangeArrowheads="1"/>
              </p:cNvSpPr>
              <p:nvPr/>
            </p:nvSpPr>
            <p:spPr bwMode="auto">
              <a:xfrm>
                <a:off x="3206" y="3561"/>
                <a:ext cx="41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Deklaration 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59" name="Rectangle 911"/>
              <p:cNvSpPr>
                <a:spLocks noChangeArrowheads="1"/>
              </p:cNvSpPr>
              <p:nvPr/>
            </p:nvSpPr>
            <p:spPr bwMode="auto">
              <a:xfrm>
                <a:off x="3324" y="3648"/>
                <a:ext cx="16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2021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60" name="Rectangle 912"/>
              <p:cNvSpPr>
                <a:spLocks noChangeArrowheads="1"/>
              </p:cNvSpPr>
              <p:nvPr/>
            </p:nvSpPr>
            <p:spPr bwMode="auto">
              <a:xfrm>
                <a:off x="3681" y="3561"/>
                <a:ext cx="41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Deklaration 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61" name="Rectangle 913"/>
              <p:cNvSpPr>
                <a:spLocks noChangeArrowheads="1"/>
              </p:cNvSpPr>
              <p:nvPr/>
            </p:nvSpPr>
            <p:spPr bwMode="auto">
              <a:xfrm>
                <a:off x="3799" y="3648"/>
                <a:ext cx="16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2020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62" name="Rectangle 914"/>
              <p:cNvSpPr>
                <a:spLocks noChangeArrowheads="1"/>
              </p:cNvSpPr>
              <p:nvPr/>
            </p:nvSpPr>
            <p:spPr bwMode="auto">
              <a:xfrm>
                <a:off x="3527" y="3776"/>
                <a:ext cx="228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g/kWh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63" name="Rectangle 915"/>
              <p:cNvSpPr>
                <a:spLocks noChangeArrowheads="1"/>
              </p:cNvSpPr>
              <p:nvPr/>
            </p:nvSpPr>
            <p:spPr bwMode="auto">
              <a:xfrm>
                <a:off x="2135" y="3745"/>
                <a:ext cx="1989" cy="14"/>
              </a:xfrm>
              <a:prstGeom prst="rect">
                <a:avLst/>
              </a:prstGeom>
              <a:solidFill>
                <a:srgbClr val="008B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2964" name="Rectangle 916"/>
              <p:cNvSpPr>
                <a:spLocks noChangeArrowheads="1"/>
              </p:cNvSpPr>
              <p:nvPr/>
            </p:nvSpPr>
            <p:spPr bwMode="auto">
              <a:xfrm>
                <a:off x="2135" y="4835"/>
                <a:ext cx="1989" cy="14"/>
              </a:xfrm>
              <a:prstGeom prst="rect">
                <a:avLst/>
              </a:prstGeom>
              <a:solidFill>
                <a:srgbClr val="008B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2965" name="Rectangle 917"/>
              <p:cNvSpPr>
                <a:spLocks noChangeArrowheads="1"/>
              </p:cNvSpPr>
              <p:nvPr/>
            </p:nvSpPr>
            <p:spPr bwMode="auto">
              <a:xfrm>
                <a:off x="2135" y="5713"/>
                <a:ext cx="1989" cy="14"/>
              </a:xfrm>
              <a:prstGeom prst="rect">
                <a:avLst/>
              </a:prstGeom>
              <a:solidFill>
                <a:srgbClr val="008B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2989" name="Rectangle 941"/>
              <p:cNvSpPr>
                <a:spLocks noChangeArrowheads="1"/>
              </p:cNvSpPr>
              <p:nvPr/>
            </p:nvSpPr>
            <p:spPr bwMode="auto">
              <a:xfrm>
                <a:off x="3366" y="5609"/>
                <a:ext cx="1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0,4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990" name="Rectangle 942"/>
              <p:cNvSpPr>
                <a:spLocks noChangeArrowheads="1"/>
              </p:cNvSpPr>
              <p:nvPr/>
            </p:nvSpPr>
            <p:spPr bwMode="auto">
              <a:xfrm>
                <a:off x="3842" y="5608"/>
                <a:ext cx="1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0,7</a:t>
                </a:r>
                <a:endParaRPr lang="da-DK" sz="1000" dirty="0">
                  <a:latin typeface="Calibri" panose="020F0502020204030204" pitchFamily="34" charset="0"/>
                </a:endParaRPr>
              </a:p>
            </p:txBody>
          </p:sp>
        </p:grpSp>
      </p:grpSp>
      <p:pic>
        <p:nvPicPr>
          <p:cNvPr id="3" name="Billede 2">
            <a:extLst>
              <a:ext uri="{FF2B5EF4-FFF2-40B4-BE49-F238E27FC236}">
                <a16:creationId xmlns:a16="http://schemas.microsoft.com/office/drawing/2014/main" id="{03A20010-BD82-4F4A-93F6-8EABE8DE3FD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60779" y="3662636"/>
            <a:ext cx="2298709" cy="1658756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7A0807B3-C975-4E18-9461-8B82E773089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8032" y="3654991"/>
            <a:ext cx="2832100" cy="1628211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7EE3ECC2-A991-BA3A-5FD9-A279C477424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413" y="508318"/>
            <a:ext cx="2432304" cy="3124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6852DBB42D82B48B31653BB3B08CBA9" ma:contentTypeVersion="2" ma:contentTypeDescription="Opret et nyt dokument." ma:contentTypeScope="" ma:versionID="36d6ee6f363a29d3fe50a44d6194d257">
  <xsd:schema xmlns:xsd="http://www.w3.org/2001/XMLSchema" xmlns:xs="http://www.w3.org/2001/XMLSchema" xmlns:p="http://schemas.microsoft.com/office/2006/metadata/properties" xmlns:ns2="6bee6f45-61e1-43cc-a1da-a626265de062" targetNamespace="http://schemas.microsoft.com/office/2006/metadata/properties" ma:root="true" ma:fieldsID="d313932609d42c4441f6f38ec99e7c14" ns2:_="">
    <xsd:import namespace="6bee6f45-61e1-43cc-a1da-a626265de0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ee6f45-61e1-43cc-a1da-a626265de0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DFFD7A-1962-48D2-82C7-8B4CB352F4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ee6f45-61e1-43cc-a1da-a626265de0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82A7B7-0573-4118-9841-77D224495E3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bee6f45-61e1-43cc-a1da-a626265de062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E9A39C0-80E2-47A7-A8E3-61C4F5DAEA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4580</TotalTime>
  <Words>428</Words>
  <Application>Microsoft Office PowerPoint</Application>
  <PresentationFormat>A4-papir (210 x 297 mm)</PresentationFormat>
  <Paragraphs>116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TheSansLight-Plain</vt:lpstr>
      <vt:lpstr>TheSansSemiBold-Plain</vt:lpstr>
      <vt:lpstr>Verdana</vt:lpstr>
      <vt:lpstr>Standarddesign</vt:lpstr>
      <vt:lpstr>PowerPoint-præsentation</vt:lpstr>
    </vt:vector>
  </TitlesOfParts>
  <Company>Energinet.dk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Helle Justesen</dc:creator>
  <cp:lastModifiedBy>Marianne Møller Sandberg | Jysk Energi</cp:lastModifiedBy>
  <cp:revision>80</cp:revision>
  <cp:lastPrinted>2013-05-30T08:23:47Z</cp:lastPrinted>
  <dcterms:created xsi:type="dcterms:W3CDTF">2008-01-23T08:14:51Z</dcterms:created>
  <dcterms:modified xsi:type="dcterms:W3CDTF">2022-06-30T13:28:09Z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0x01010066852DBB42D82B48B31653BB3B08CBA9</vt:lpwstr>
  </property>
</Properties>
</file>